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</p:sldMasterIdLst>
  <p:notesMasterIdLst>
    <p:notesMasterId r:id="rId15"/>
  </p:notesMasterIdLst>
  <p:sldIdLst>
    <p:sldId id="256" r:id="rId2"/>
    <p:sldId id="276" r:id="rId3"/>
    <p:sldId id="257" r:id="rId4"/>
    <p:sldId id="278" r:id="rId5"/>
    <p:sldId id="286" r:id="rId6"/>
    <p:sldId id="287" r:id="rId7"/>
    <p:sldId id="280" r:id="rId8"/>
    <p:sldId id="281" r:id="rId9"/>
    <p:sldId id="285" r:id="rId10"/>
    <p:sldId id="289" r:id="rId11"/>
    <p:sldId id="290" r:id="rId12"/>
    <p:sldId id="291" r:id="rId13"/>
    <p:sldId id="288" r:id="rId14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Consolas" panose="020B0609020204030204" pitchFamily="49" charset="0"/>
      <p:regular r:id="rId20"/>
      <p:bold r:id="rId21"/>
      <p:italic r:id="rId22"/>
      <p:boldItalic r:id="rId23"/>
    </p:embeddedFont>
    <p:embeddedFont>
      <p:font typeface="Maven Pro" panose="020B0604020202020204" charset="0"/>
      <p:regular r:id="rId24"/>
      <p:bold r:id="rId25"/>
    </p:embeddedFont>
    <p:embeddedFont>
      <p:font typeface="Nunito Light" pitchFamily="2" charset="0"/>
      <p:regular r:id="rId26"/>
      <p:italic r:id="rId27"/>
    </p:embeddedFont>
    <p:embeddedFont>
      <p:font typeface="Share Tech" panose="020B0604020202020204" charset="0"/>
      <p:regular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52D3082-2F85-45A6-87B0-A12BCF7D4346}">
  <a:tblStyle styleId="{952D3082-2F85-45A6-87B0-A12BCF7D434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152" autoAdjust="0"/>
    <p:restoredTop sz="72702"/>
  </p:normalViewPr>
  <p:slideViewPr>
    <p:cSldViewPr snapToGrid="0">
      <p:cViewPr>
        <p:scale>
          <a:sx n="63" d="100"/>
          <a:sy n="63" d="100"/>
        </p:scale>
        <p:origin x="139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6c52a2e8d8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6c52a2e8d8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33438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99235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040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6c60e245bf_1_318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6c60e245bf_1_318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26402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6c60e245bf_1_318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6c60e245bf_1_318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7" name="Google Shape;1237;g6c52a2e8d8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8" name="Google Shape;1238;g6c52a2e8d8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35211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10324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83429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7" name="Google Shape;1237;g6c52a2e8d8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8" name="Google Shape;1238;g6c52a2e8d8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My question was what are the top three states with the most purchases? Which then I also had a sub question Will at least two out of the three states with best west coast states?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 got both of my question answered California, Idaho, Montana were the states with the most purchases with Montana having the max purchases amount of 96.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My original hypothesis was  at least two out of three states will be west coast states but I didn’t know how to approach that hypothesis with the </a:t>
            </a:r>
            <a:r>
              <a:rPr lang="en-US" dirty="0" err="1"/>
              <a:t>ttest</a:t>
            </a:r>
            <a:r>
              <a:rPr lang="en-US" dirty="0"/>
              <a:t> so my hypothesis then became the top three states will spend at least 30% more than all combined states.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My state combined mean was 59.7%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Top three states combined mean was 94%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With the top three states being Montana with a purchase amount of 96, California 95  and Idaho 93. In the next slide we will be able to see it visually through a bar graph.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392908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7" name="Google Shape;1237;g6c52a2e8d8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8" name="Google Shape;1238;g6c52a2e8d8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793456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7" name="Google Shape;1237;g6c52a2e8d8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8" name="Google Shape;1238;g6c52a2e8d8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For my statistical analysis I decided to do a comparison between the highest spending state which is Montana and the lowest spending state which is Kansas.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 think Montana having the most coats purchases makes sense because they’re further up north than Kansas.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For Montana the highest purchased item was coats and for Kansas it was sandals. </a:t>
            </a:r>
          </a:p>
        </p:txBody>
      </p:sp>
    </p:spTree>
    <p:extLst>
      <p:ext uri="{BB962C8B-B14F-4D97-AF65-F5344CB8AC3E}">
        <p14:creationId xmlns:p14="http://schemas.microsoft.com/office/powerpoint/2010/main" val="21973808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561650" y="751888"/>
            <a:ext cx="60207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924250" y="2804488"/>
            <a:ext cx="3295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1060456" y="1158638"/>
            <a:ext cx="121198" cy="121434"/>
          </a:xfrm>
          <a:custGeom>
            <a:avLst/>
            <a:gdLst/>
            <a:ahLst/>
            <a:cxnLst/>
            <a:rect l="l" t="t" r="r" b="b"/>
            <a:pathLst>
              <a:path w="4625" h="4634" extrusionOk="0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7799740" y="916059"/>
            <a:ext cx="121434" cy="121434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5257933" y="2452405"/>
            <a:ext cx="57599" cy="57599"/>
          </a:xfrm>
          <a:custGeom>
            <a:avLst/>
            <a:gdLst/>
            <a:ahLst/>
            <a:cxnLst/>
            <a:rect l="l" t="t" r="r" b="b"/>
            <a:pathLst>
              <a:path w="2198" h="2198" fill="none" extrusionOk="0">
                <a:moveTo>
                  <a:pt x="1" y="1"/>
                </a:moveTo>
                <a:lnTo>
                  <a:pt x="2198" y="1"/>
                </a:lnTo>
                <a:lnTo>
                  <a:pt x="2198" y="2198"/>
                </a:lnTo>
                <a:lnTo>
                  <a:pt x="1" y="2198"/>
                </a:lnTo>
                <a:close/>
              </a:path>
            </a:pathLst>
          </a:custGeom>
          <a:noFill/>
          <a:ln w="1375" cap="flat" cmpd="sng">
            <a:solidFill>
              <a:srgbClr val="E898A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8710023" y="4821495"/>
            <a:ext cx="98059" cy="98295"/>
          </a:xfrm>
          <a:custGeom>
            <a:avLst/>
            <a:gdLst/>
            <a:ahLst/>
            <a:cxnLst/>
            <a:rect l="l" t="t" r="r" b="b"/>
            <a:pathLst>
              <a:path w="3742" h="3751" fill="none" extrusionOk="0">
                <a:moveTo>
                  <a:pt x="1" y="0"/>
                </a:moveTo>
                <a:lnTo>
                  <a:pt x="3742" y="0"/>
                </a:lnTo>
                <a:lnTo>
                  <a:pt x="3742" y="3750"/>
                </a:lnTo>
                <a:lnTo>
                  <a:pt x="1" y="3750"/>
                </a:lnTo>
                <a:close/>
              </a:path>
            </a:pathLst>
          </a:custGeom>
          <a:noFill/>
          <a:ln w="2975" cap="flat" cmpd="sng">
            <a:solidFill>
              <a:srgbClr val="E898A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275669" y="1557059"/>
            <a:ext cx="57834" cy="57599"/>
          </a:xfrm>
          <a:custGeom>
            <a:avLst/>
            <a:gdLst/>
            <a:ahLst/>
            <a:cxnLst/>
            <a:rect l="l" t="t" r="r" b="b"/>
            <a:pathLst>
              <a:path w="2207" h="2198" fill="none" extrusionOk="0">
                <a:moveTo>
                  <a:pt x="0" y="0"/>
                </a:moveTo>
                <a:lnTo>
                  <a:pt x="2207" y="0"/>
                </a:lnTo>
                <a:lnTo>
                  <a:pt x="2207" y="2197"/>
                </a:lnTo>
                <a:lnTo>
                  <a:pt x="0" y="2197"/>
                </a:lnTo>
                <a:close/>
              </a:path>
            </a:pathLst>
          </a:custGeom>
          <a:noFill/>
          <a:ln w="2975" cap="flat" cmpd="sng">
            <a:solidFill>
              <a:srgbClr val="00CFC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8263673" y="2953681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extrusionOk="0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" name="Google Shape;17;p2"/>
          <p:cNvGrpSpPr/>
          <p:nvPr/>
        </p:nvGrpSpPr>
        <p:grpSpPr>
          <a:xfrm>
            <a:off x="8263682" y="-434366"/>
            <a:ext cx="188886" cy="1181531"/>
            <a:chOff x="2877432" y="975334"/>
            <a:chExt cx="188886" cy="1181531"/>
          </a:xfrm>
        </p:grpSpPr>
        <p:sp>
          <p:nvSpPr>
            <p:cNvPr id="18" name="Google Shape;18;p2"/>
            <p:cNvSpPr/>
            <p:nvPr/>
          </p:nvSpPr>
          <p:spPr>
            <a:xfrm>
              <a:off x="2877432" y="1968242"/>
              <a:ext cx="188886" cy="188624"/>
            </a:xfrm>
            <a:custGeom>
              <a:avLst/>
              <a:gdLst/>
              <a:ahLst/>
              <a:cxnLst/>
              <a:rect l="l" t="t" r="r" b="b"/>
              <a:pathLst>
                <a:path w="7208" h="7198" fill="none" extrusionOk="0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w="5750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2905393" y="1452501"/>
              <a:ext cx="133226" cy="133252"/>
            </a:xfrm>
            <a:custGeom>
              <a:avLst/>
              <a:gdLst/>
              <a:ahLst/>
              <a:cxnLst/>
              <a:rect l="l" t="t" r="r" b="b"/>
              <a:pathLst>
                <a:path w="5084" h="5085" fill="none" extrusionOk="0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2931651" y="975334"/>
              <a:ext cx="80476" cy="80711"/>
            </a:xfrm>
            <a:custGeom>
              <a:avLst/>
              <a:gdLst/>
              <a:ahLst/>
              <a:cxnLst/>
              <a:rect l="l" t="t" r="r" b="b"/>
              <a:pathLst>
                <a:path w="3071" h="3080" fill="none" extrusionOk="0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w="2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2"/>
          <p:cNvSpPr/>
          <p:nvPr/>
        </p:nvSpPr>
        <p:spPr>
          <a:xfrm>
            <a:off x="8485996" y="1614632"/>
            <a:ext cx="80502" cy="80476"/>
          </a:xfrm>
          <a:custGeom>
            <a:avLst/>
            <a:gdLst/>
            <a:ahLst/>
            <a:cxnLst/>
            <a:rect l="l" t="t" r="r" b="b"/>
            <a:pathLst>
              <a:path w="3072" h="3071" extrusionOk="0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" name="Google Shape;22;p2"/>
          <p:cNvGrpSpPr/>
          <p:nvPr/>
        </p:nvGrpSpPr>
        <p:grpSpPr>
          <a:xfrm>
            <a:off x="3090746" y="-533657"/>
            <a:ext cx="98059" cy="1147596"/>
            <a:chOff x="3347921" y="16006"/>
            <a:chExt cx="98059" cy="1147596"/>
          </a:xfrm>
        </p:grpSpPr>
        <p:sp>
          <p:nvSpPr>
            <p:cNvPr id="23" name="Google Shape;23;p2"/>
            <p:cNvSpPr/>
            <p:nvPr/>
          </p:nvSpPr>
          <p:spPr>
            <a:xfrm>
              <a:off x="3347921" y="1065280"/>
              <a:ext cx="98059" cy="98321"/>
            </a:xfrm>
            <a:custGeom>
              <a:avLst/>
              <a:gdLst/>
              <a:ahLst/>
              <a:cxnLst/>
              <a:rect l="l" t="t" r="r" b="b"/>
              <a:pathLst>
                <a:path w="3742" h="3752" fill="none" extrusionOk="0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w="2975" cap="flat" cmpd="sng">
              <a:solidFill>
                <a:srgbClr val="E898A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3392705" y="16006"/>
              <a:ext cx="8464" cy="894665"/>
            </a:xfrm>
            <a:custGeom>
              <a:avLst/>
              <a:gdLst/>
              <a:ahLst/>
              <a:cxnLst/>
              <a:rect l="l" t="t" r="r" b="b"/>
              <a:pathLst>
                <a:path w="323" h="34141" extrusionOk="0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" name="Google Shape;25;p2"/>
          <p:cNvGrpSpPr/>
          <p:nvPr/>
        </p:nvGrpSpPr>
        <p:grpSpPr>
          <a:xfrm>
            <a:off x="4892771" y="-340112"/>
            <a:ext cx="121172" cy="760495"/>
            <a:chOff x="5245196" y="3136513"/>
            <a:chExt cx="121172" cy="760495"/>
          </a:xfrm>
        </p:grpSpPr>
        <p:sp>
          <p:nvSpPr>
            <p:cNvPr id="26" name="Google Shape;26;p2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" name="Google Shape;28;p2"/>
          <p:cNvGrpSpPr/>
          <p:nvPr/>
        </p:nvGrpSpPr>
        <p:grpSpPr>
          <a:xfrm>
            <a:off x="250617" y="2402301"/>
            <a:ext cx="188650" cy="2468354"/>
            <a:chOff x="250617" y="2402301"/>
            <a:chExt cx="188650" cy="2468354"/>
          </a:xfrm>
        </p:grpSpPr>
        <p:sp>
          <p:nvSpPr>
            <p:cNvPr id="29" name="Google Shape;29;p2"/>
            <p:cNvSpPr/>
            <p:nvPr/>
          </p:nvSpPr>
          <p:spPr>
            <a:xfrm>
              <a:off x="250617" y="4681770"/>
              <a:ext cx="188650" cy="188886"/>
            </a:xfrm>
            <a:custGeom>
              <a:avLst/>
              <a:gdLst/>
              <a:ahLst/>
              <a:cxnLst/>
              <a:rect l="l" t="t" r="r" b="b"/>
              <a:pathLst>
                <a:path w="7199" h="7208" fill="none" extrusionOk="0">
                  <a:moveTo>
                    <a:pt x="0" y="1"/>
                  </a:moveTo>
                  <a:lnTo>
                    <a:pt x="7198" y="1"/>
                  </a:lnTo>
                  <a:lnTo>
                    <a:pt x="7198" y="7207"/>
                  </a:lnTo>
                  <a:lnTo>
                    <a:pt x="0" y="7207"/>
                  </a:lnTo>
                  <a:close/>
                </a:path>
              </a:pathLst>
            </a:custGeom>
            <a:noFill/>
            <a:ln w="5750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278316" y="4166291"/>
              <a:ext cx="133226" cy="133226"/>
            </a:xfrm>
            <a:custGeom>
              <a:avLst/>
              <a:gdLst/>
              <a:ahLst/>
              <a:cxnLst/>
              <a:rect l="l" t="t" r="r" b="b"/>
              <a:pathLst>
                <a:path w="5084" h="5084" fill="none" extrusionOk="0">
                  <a:moveTo>
                    <a:pt x="1" y="0"/>
                  </a:moveTo>
                  <a:lnTo>
                    <a:pt x="5084" y="0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304573" y="3689098"/>
              <a:ext cx="80476" cy="80476"/>
            </a:xfrm>
            <a:custGeom>
              <a:avLst/>
              <a:gdLst/>
              <a:ahLst/>
              <a:cxnLst/>
              <a:rect l="l" t="t" r="r" b="b"/>
              <a:pathLst>
                <a:path w="3071" h="3071" fill="none" extrusionOk="0">
                  <a:moveTo>
                    <a:pt x="1" y="0"/>
                  </a:moveTo>
                  <a:lnTo>
                    <a:pt x="3071" y="0"/>
                  </a:lnTo>
                  <a:lnTo>
                    <a:pt x="3071" y="3071"/>
                  </a:lnTo>
                  <a:lnTo>
                    <a:pt x="1" y="3071"/>
                  </a:lnTo>
                  <a:close/>
                </a:path>
              </a:pathLst>
            </a:custGeom>
            <a:noFill/>
            <a:ln w="2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340710" y="2402301"/>
              <a:ext cx="8464" cy="1011487"/>
            </a:xfrm>
            <a:custGeom>
              <a:avLst/>
              <a:gdLst/>
              <a:ahLst/>
              <a:cxnLst/>
              <a:rect l="l" t="t" r="r" b="b"/>
              <a:pathLst>
                <a:path w="323" h="38599" extrusionOk="0">
                  <a:moveTo>
                    <a:pt x="157" y="1"/>
                  </a:moveTo>
                  <a:lnTo>
                    <a:pt x="0" y="38599"/>
                  </a:lnTo>
                  <a:lnTo>
                    <a:pt x="322" y="3859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" name="Google Shape;33;p2"/>
          <p:cNvSpPr/>
          <p:nvPr/>
        </p:nvSpPr>
        <p:spPr>
          <a:xfrm>
            <a:off x="8935726" y="10"/>
            <a:ext cx="8464" cy="2519637"/>
          </a:xfrm>
          <a:custGeom>
            <a:avLst/>
            <a:gdLst/>
            <a:ahLst/>
            <a:cxnLst/>
            <a:rect l="l" t="t" r="r" b="b"/>
            <a:pathLst>
              <a:path w="323" h="96151" extrusionOk="0">
                <a:moveTo>
                  <a:pt x="166" y="0"/>
                </a:moveTo>
                <a:lnTo>
                  <a:pt x="1" y="96150"/>
                </a:lnTo>
                <a:lnTo>
                  <a:pt x="323" y="96150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2"/>
          <p:cNvSpPr/>
          <p:nvPr/>
        </p:nvSpPr>
        <p:spPr>
          <a:xfrm>
            <a:off x="646863" y="21446"/>
            <a:ext cx="8464" cy="1689069"/>
          </a:xfrm>
          <a:custGeom>
            <a:avLst/>
            <a:gdLst/>
            <a:ahLst/>
            <a:cxnLst/>
            <a:rect l="l" t="t" r="r" b="b"/>
            <a:pathLst>
              <a:path w="323" h="64456" extrusionOk="0">
                <a:moveTo>
                  <a:pt x="166" y="0"/>
                </a:moveTo>
                <a:lnTo>
                  <a:pt x="1" y="64456"/>
                </a:lnTo>
                <a:lnTo>
                  <a:pt x="322" y="64456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" name="Google Shape;35;p2"/>
          <p:cNvGrpSpPr/>
          <p:nvPr/>
        </p:nvGrpSpPr>
        <p:grpSpPr>
          <a:xfrm>
            <a:off x="2038689" y="173907"/>
            <a:ext cx="57599" cy="831799"/>
            <a:chOff x="2038689" y="173907"/>
            <a:chExt cx="57599" cy="831799"/>
          </a:xfrm>
        </p:grpSpPr>
        <p:sp>
          <p:nvSpPr>
            <p:cNvPr id="36" name="Google Shape;36;p2"/>
            <p:cNvSpPr/>
            <p:nvPr/>
          </p:nvSpPr>
          <p:spPr>
            <a:xfrm>
              <a:off x="2038689" y="947872"/>
              <a:ext cx="57599" cy="57834"/>
            </a:xfrm>
            <a:custGeom>
              <a:avLst/>
              <a:gdLst/>
              <a:ahLst/>
              <a:cxnLst/>
              <a:rect l="l" t="t" r="r" b="b"/>
              <a:pathLst>
                <a:path w="2198" h="2207" fill="none" extrusionOk="0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w="2975" cap="flat" cmpd="sng">
              <a:solidFill>
                <a:srgbClr val="00CFC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2063269" y="173907"/>
              <a:ext cx="8438" cy="692074"/>
            </a:xfrm>
            <a:custGeom>
              <a:avLst/>
              <a:gdLst/>
              <a:ahLst/>
              <a:cxnLst/>
              <a:rect l="l" t="t" r="r" b="b"/>
              <a:pathLst>
                <a:path w="322" h="26410" extrusionOk="0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6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95" name="Google Shape;95;p6"/>
          <p:cNvSpPr/>
          <p:nvPr/>
        </p:nvSpPr>
        <p:spPr>
          <a:xfrm>
            <a:off x="7573050" y="277375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6"/>
          <p:cNvSpPr/>
          <p:nvPr/>
        </p:nvSpPr>
        <p:spPr>
          <a:xfrm>
            <a:off x="8985850" y="411675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6"/>
          <p:cNvSpPr/>
          <p:nvPr/>
        </p:nvSpPr>
        <p:spPr>
          <a:xfrm>
            <a:off x="8359450" y="555875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6"/>
          <p:cNvSpPr/>
          <p:nvPr/>
        </p:nvSpPr>
        <p:spPr>
          <a:xfrm>
            <a:off x="9122100" y="734250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6"/>
          <p:cNvSpPr/>
          <p:nvPr/>
        </p:nvSpPr>
        <p:spPr>
          <a:xfrm>
            <a:off x="8798600" y="108865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6"/>
          <p:cNvSpPr/>
          <p:nvPr/>
        </p:nvSpPr>
        <p:spPr>
          <a:xfrm>
            <a:off x="6099342" y="-150600"/>
            <a:ext cx="96045" cy="95462"/>
          </a:xfrm>
          <a:custGeom>
            <a:avLst/>
            <a:gdLst/>
            <a:ahLst/>
            <a:cxnLst/>
            <a:rect l="l" t="t" r="r" b="b"/>
            <a:pathLst>
              <a:path w="3128" h="3109" extrusionOk="0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6"/>
          <p:cNvSpPr/>
          <p:nvPr/>
        </p:nvSpPr>
        <p:spPr>
          <a:xfrm>
            <a:off x="6702523" y="444536"/>
            <a:ext cx="95493" cy="95462"/>
          </a:xfrm>
          <a:custGeom>
            <a:avLst/>
            <a:gdLst/>
            <a:ahLst/>
            <a:cxnLst/>
            <a:rect l="l" t="t" r="r" b="b"/>
            <a:pathLst>
              <a:path w="3110" h="3109" extrusionOk="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6"/>
          <p:cNvSpPr/>
          <p:nvPr/>
        </p:nvSpPr>
        <p:spPr>
          <a:xfrm>
            <a:off x="5904975" y="143222"/>
            <a:ext cx="82259" cy="82259"/>
          </a:xfrm>
          <a:custGeom>
            <a:avLst/>
            <a:gdLst/>
            <a:ahLst/>
            <a:cxnLst/>
            <a:rect l="l" t="t" r="r" b="b"/>
            <a:pathLst>
              <a:path w="2679" h="2679" extrusionOk="0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6"/>
          <p:cNvSpPr/>
          <p:nvPr/>
        </p:nvSpPr>
        <p:spPr>
          <a:xfrm>
            <a:off x="303600" y="4401725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6"/>
          <p:cNvSpPr/>
          <p:nvPr/>
        </p:nvSpPr>
        <p:spPr>
          <a:xfrm>
            <a:off x="564075" y="475390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71" name="Google Shape;171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72" name="Google Shape;172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list">
  <p:cSld name="CUSTOM_4"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20"/>
          <p:cNvSpPr txBox="1">
            <a:spLocks noGrp="1"/>
          </p:cNvSpPr>
          <p:nvPr>
            <p:ph type="body" idx="1"/>
          </p:nvPr>
        </p:nvSpPr>
        <p:spPr>
          <a:xfrm>
            <a:off x="597375" y="1438003"/>
            <a:ext cx="3908700" cy="254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Char char="●"/>
              <a:defRPr sz="1200"/>
            </a:lvl1pPr>
            <a:lvl2pPr marL="914400" lvl="1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○"/>
              <a:defRPr/>
            </a:lvl2pPr>
            <a:lvl3pPr marL="1371600" lvl="2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■"/>
              <a:defRPr/>
            </a:lvl3pPr>
            <a:lvl4pPr marL="1828800" lvl="3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●"/>
              <a:defRPr/>
            </a:lvl4pPr>
            <a:lvl5pPr marL="2286000" lvl="4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○"/>
              <a:defRPr/>
            </a:lvl5pPr>
            <a:lvl6pPr marL="2743200" lvl="5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■"/>
              <a:defRPr/>
            </a:lvl6pPr>
            <a:lvl7pPr marL="3200400" lvl="6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●"/>
              <a:defRPr/>
            </a:lvl7pPr>
            <a:lvl8pPr marL="3657600" lvl="7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○"/>
              <a:defRPr/>
            </a:lvl8pPr>
            <a:lvl9pPr marL="4114800" lvl="8" indent="-292100" rtl="0">
              <a:spcBef>
                <a:spcPts val="1600"/>
              </a:spcBef>
              <a:spcAft>
                <a:spcPts val="1600"/>
              </a:spcAft>
              <a:buSzPts val="10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412" name="Google Shape;412;p20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413" name="Google Shape;413;p20"/>
          <p:cNvSpPr txBox="1">
            <a:spLocks noGrp="1"/>
          </p:cNvSpPr>
          <p:nvPr>
            <p:ph type="body" idx="2"/>
          </p:nvPr>
        </p:nvSpPr>
        <p:spPr>
          <a:xfrm>
            <a:off x="4690125" y="2069712"/>
            <a:ext cx="3908700" cy="191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Char char="●"/>
              <a:defRPr sz="12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Light"/>
              <a:buChar char="○"/>
              <a:defRPr/>
            </a:lvl2pPr>
            <a:lvl3pPr marL="1371600" lvl="2" indent="-2921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Light"/>
              <a:buChar char="■"/>
              <a:defRPr/>
            </a:lvl3pPr>
            <a:lvl4pPr marL="1828800" lvl="3" indent="-2921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Light"/>
              <a:buChar char="●"/>
              <a:defRPr/>
            </a:lvl4pPr>
            <a:lvl5pPr marL="2286000" lvl="4" indent="-2921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Light"/>
              <a:buChar char="○"/>
              <a:defRPr/>
            </a:lvl5pPr>
            <a:lvl6pPr marL="2743200" lvl="5" indent="-2921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Light"/>
              <a:buChar char="■"/>
              <a:defRPr/>
            </a:lvl6pPr>
            <a:lvl7pPr marL="3200400" lvl="6" indent="-2921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Light"/>
              <a:buChar char="●"/>
              <a:defRPr/>
            </a:lvl7pPr>
            <a:lvl8pPr marL="3657600" lvl="7" indent="-2921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Light"/>
              <a:buChar char="○"/>
              <a:defRPr/>
            </a:lvl8pPr>
            <a:lvl9pPr marL="4114800" lvl="8" indent="-2921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0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414" name="Google Shape;414;p20"/>
          <p:cNvSpPr/>
          <p:nvPr/>
        </p:nvSpPr>
        <p:spPr>
          <a:xfrm>
            <a:off x="8829925" y="1123700"/>
            <a:ext cx="108650" cy="108625"/>
          </a:xfrm>
          <a:custGeom>
            <a:avLst/>
            <a:gdLst/>
            <a:ahLst/>
            <a:cxnLst/>
            <a:rect l="l" t="t" r="r" b="b"/>
            <a:pathLst>
              <a:path w="4346" h="4345" extrusionOk="0">
                <a:moveTo>
                  <a:pt x="4027" y="337"/>
                </a:moveTo>
                <a:lnTo>
                  <a:pt x="4027" y="4008"/>
                </a:lnTo>
                <a:lnTo>
                  <a:pt x="338" y="4008"/>
                </a:lnTo>
                <a:lnTo>
                  <a:pt x="338" y="337"/>
                </a:lnTo>
                <a:close/>
                <a:moveTo>
                  <a:pt x="1" y="0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20"/>
          <p:cNvSpPr/>
          <p:nvPr/>
        </p:nvSpPr>
        <p:spPr>
          <a:xfrm>
            <a:off x="9156250" y="1340450"/>
            <a:ext cx="111450" cy="110975"/>
          </a:xfrm>
          <a:custGeom>
            <a:avLst/>
            <a:gdLst/>
            <a:ahLst/>
            <a:cxnLst/>
            <a:rect l="l" t="t" r="r" b="b"/>
            <a:pathLst>
              <a:path w="4458" h="4439" extrusionOk="0">
                <a:moveTo>
                  <a:pt x="4008" y="431"/>
                </a:moveTo>
                <a:lnTo>
                  <a:pt x="4008" y="4008"/>
                </a:lnTo>
                <a:lnTo>
                  <a:pt x="431" y="4008"/>
                </a:lnTo>
                <a:lnTo>
                  <a:pt x="431" y="431"/>
                </a:lnTo>
                <a:close/>
                <a:moveTo>
                  <a:pt x="0" y="1"/>
                </a:moveTo>
                <a:lnTo>
                  <a:pt x="0" y="4439"/>
                </a:lnTo>
                <a:lnTo>
                  <a:pt x="4457" y="4439"/>
                </a:lnTo>
                <a:lnTo>
                  <a:pt x="4457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20"/>
          <p:cNvSpPr/>
          <p:nvPr/>
        </p:nvSpPr>
        <p:spPr>
          <a:xfrm>
            <a:off x="5809850" y="214400"/>
            <a:ext cx="108625" cy="108625"/>
          </a:xfrm>
          <a:custGeom>
            <a:avLst/>
            <a:gdLst/>
            <a:ahLst/>
            <a:cxnLst/>
            <a:rect l="l" t="t" r="r" b="b"/>
            <a:pathLst>
              <a:path w="4345" h="4345" extrusionOk="0">
                <a:moveTo>
                  <a:pt x="4008" y="337"/>
                </a:moveTo>
                <a:lnTo>
                  <a:pt x="4008" y="4008"/>
                </a:lnTo>
                <a:lnTo>
                  <a:pt x="337" y="4008"/>
                </a:lnTo>
                <a:lnTo>
                  <a:pt x="337" y="337"/>
                </a:lnTo>
                <a:close/>
                <a:moveTo>
                  <a:pt x="0" y="0"/>
                </a:moveTo>
                <a:lnTo>
                  <a:pt x="0" y="4345"/>
                </a:lnTo>
                <a:lnTo>
                  <a:pt x="4345" y="4345"/>
                </a:lnTo>
                <a:lnTo>
                  <a:pt x="434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" name="Google Shape;417;p20"/>
          <p:cNvSpPr/>
          <p:nvPr/>
        </p:nvSpPr>
        <p:spPr>
          <a:xfrm>
            <a:off x="7079800" y="420088"/>
            <a:ext cx="164825" cy="164375"/>
          </a:xfrm>
          <a:custGeom>
            <a:avLst/>
            <a:gdLst/>
            <a:ahLst/>
            <a:cxnLst/>
            <a:rect l="l" t="t" r="r" b="b"/>
            <a:pathLst>
              <a:path w="6593" h="6575" extrusionOk="0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20"/>
          <p:cNvSpPr/>
          <p:nvPr/>
        </p:nvSpPr>
        <p:spPr>
          <a:xfrm>
            <a:off x="7952700" y="278513"/>
            <a:ext cx="44975" cy="44500"/>
          </a:xfrm>
          <a:custGeom>
            <a:avLst/>
            <a:gdLst/>
            <a:ahLst/>
            <a:cxnLst/>
            <a:rect l="l" t="t" r="r" b="b"/>
            <a:pathLst>
              <a:path w="1799" h="1780" extrusionOk="0">
                <a:moveTo>
                  <a:pt x="1" y="1"/>
                </a:moveTo>
                <a:lnTo>
                  <a:pt x="1" y="1780"/>
                </a:lnTo>
                <a:lnTo>
                  <a:pt x="1798" y="1780"/>
                </a:lnTo>
                <a:lnTo>
                  <a:pt x="1798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" name="Google Shape;419;p20"/>
          <p:cNvSpPr/>
          <p:nvPr/>
        </p:nvSpPr>
        <p:spPr>
          <a:xfrm>
            <a:off x="7372450" y="-69325"/>
            <a:ext cx="155925" cy="155925"/>
          </a:xfrm>
          <a:custGeom>
            <a:avLst/>
            <a:gdLst/>
            <a:ahLst/>
            <a:cxnLst/>
            <a:rect l="l" t="t" r="r" b="b"/>
            <a:pathLst>
              <a:path w="6237" h="6237" extrusionOk="0">
                <a:moveTo>
                  <a:pt x="0" y="0"/>
                </a:moveTo>
                <a:lnTo>
                  <a:pt x="0" y="6236"/>
                </a:lnTo>
                <a:lnTo>
                  <a:pt x="6236" y="6236"/>
                </a:lnTo>
                <a:lnTo>
                  <a:pt x="6236" y="0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" name="Google Shape;420;p20"/>
          <p:cNvSpPr/>
          <p:nvPr/>
        </p:nvSpPr>
        <p:spPr>
          <a:xfrm>
            <a:off x="8464275" y="355050"/>
            <a:ext cx="155925" cy="156400"/>
          </a:xfrm>
          <a:custGeom>
            <a:avLst/>
            <a:gdLst/>
            <a:ahLst/>
            <a:cxnLst/>
            <a:rect l="l" t="t" r="r" b="b"/>
            <a:pathLst>
              <a:path w="6237" h="6256" extrusionOk="0">
                <a:moveTo>
                  <a:pt x="1" y="1"/>
                </a:moveTo>
                <a:lnTo>
                  <a:pt x="1" y="6256"/>
                </a:lnTo>
                <a:lnTo>
                  <a:pt x="6237" y="6256"/>
                </a:lnTo>
                <a:lnTo>
                  <a:pt x="6237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" name="Google Shape;421;p20"/>
          <p:cNvSpPr/>
          <p:nvPr/>
        </p:nvSpPr>
        <p:spPr>
          <a:xfrm>
            <a:off x="7264275" y="607363"/>
            <a:ext cx="122675" cy="122675"/>
          </a:xfrm>
          <a:custGeom>
            <a:avLst/>
            <a:gdLst/>
            <a:ahLst/>
            <a:cxnLst/>
            <a:rect l="l" t="t" r="r" b="b"/>
            <a:pathLst>
              <a:path w="4907" h="4907" extrusionOk="0">
                <a:moveTo>
                  <a:pt x="0" y="1"/>
                </a:moveTo>
                <a:lnTo>
                  <a:pt x="0" y="4907"/>
                </a:lnTo>
                <a:lnTo>
                  <a:pt x="4907" y="4907"/>
                </a:lnTo>
                <a:lnTo>
                  <a:pt x="4907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422;p20"/>
          <p:cNvSpPr/>
          <p:nvPr/>
        </p:nvSpPr>
        <p:spPr>
          <a:xfrm>
            <a:off x="6298850" y="907625"/>
            <a:ext cx="155925" cy="155900"/>
          </a:xfrm>
          <a:custGeom>
            <a:avLst/>
            <a:gdLst/>
            <a:ahLst/>
            <a:cxnLst/>
            <a:rect l="l" t="t" r="r" b="b"/>
            <a:pathLst>
              <a:path w="6237" h="6236" extrusionOk="0">
                <a:moveTo>
                  <a:pt x="1" y="0"/>
                </a:moveTo>
                <a:lnTo>
                  <a:pt x="1" y="6236"/>
                </a:lnTo>
                <a:lnTo>
                  <a:pt x="6237" y="6236"/>
                </a:lnTo>
                <a:lnTo>
                  <a:pt x="6237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p20"/>
          <p:cNvSpPr/>
          <p:nvPr/>
        </p:nvSpPr>
        <p:spPr>
          <a:xfrm>
            <a:off x="-83000" y="4540463"/>
            <a:ext cx="164825" cy="164375"/>
          </a:xfrm>
          <a:custGeom>
            <a:avLst/>
            <a:gdLst/>
            <a:ahLst/>
            <a:cxnLst/>
            <a:rect l="l" t="t" r="r" b="b"/>
            <a:pathLst>
              <a:path w="6593" h="6575" extrusionOk="0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4" name="Google Shape;424;p20"/>
          <p:cNvSpPr/>
          <p:nvPr/>
        </p:nvSpPr>
        <p:spPr>
          <a:xfrm>
            <a:off x="101475" y="4727738"/>
            <a:ext cx="122675" cy="122675"/>
          </a:xfrm>
          <a:custGeom>
            <a:avLst/>
            <a:gdLst/>
            <a:ahLst/>
            <a:cxnLst/>
            <a:rect l="l" t="t" r="r" b="b"/>
            <a:pathLst>
              <a:path w="4907" h="4907" extrusionOk="0">
                <a:moveTo>
                  <a:pt x="0" y="1"/>
                </a:moveTo>
                <a:lnTo>
                  <a:pt x="0" y="4907"/>
                </a:lnTo>
                <a:lnTo>
                  <a:pt x="4907" y="4907"/>
                </a:lnTo>
                <a:lnTo>
                  <a:pt x="4907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5"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●"/>
              <a:defRPr sz="18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5" r:id="rId3"/>
    <p:sldLayoutId id="2147483666" r:id="rId4"/>
    <p:sldLayoutId id="2147483667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mp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mp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zeesolver/consumer-behavior-and-shopping-habits-dataset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25"/>
          <p:cNvSpPr txBox="1">
            <a:spLocks noGrp="1"/>
          </p:cNvSpPr>
          <p:nvPr>
            <p:ph type="subTitle" idx="1"/>
          </p:nvPr>
        </p:nvSpPr>
        <p:spPr>
          <a:xfrm>
            <a:off x="2884003" y="2606086"/>
            <a:ext cx="3295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Johnny Truong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Abrea Jyles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Melissa Mosby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Stephanie </a:t>
            </a:r>
            <a:r>
              <a:rPr lang="en" dirty="0" err="1"/>
              <a:t>Samperio</a:t>
            </a:r>
            <a:endParaRPr lang="en" dirty="0"/>
          </a:p>
        </p:txBody>
      </p:sp>
      <p:sp>
        <p:nvSpPr>
          <p:cNvPr id="436" name="Google Shape;436;p25"/>
          <p:cNvSpPr txBox="1">
            <a:spLocks noGrp="1"/>
          </p:cNvSpPr>
          <p:nvPr>
            <p:ph type="ctrTitle"/>
          </p:nvPr>
        </p:nvSpPr>
        <p:spPr>
          <a:xfrm>
            <a:off x="1561650" y="751888"/>
            <a:ext cx="60207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SHOPPING </a:t>
            </a:r>
            <a:r>
              <a:rPr lang="en" dirty="0">
                <a:solidFill>
                  <a:schemeClr val="accent2"/>
                </a:solidFill>
              </a:rPr>
              <a:t>BEHAVIORS</a:t>
            </a:r>
            <a:endParaRPr dirty="0"/>
          </a:p>
        </p:txBody>
      </p:sp>
      <p:sp>
        <p:nvSpPr>
          <p:cNvPr id="437" name="Google Shape;437;p25"/>
          <p:cNvSpPr/>
          <p:nvPr/>
        </p:nvSpPr>
        <p:spPr>
          <a:xfrm>
            <a:off x="1917281" y="4715495"/>
            <a:ext cx="121434" cy="121434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1" y="0"/>
                </a:moveTo>
                <a:lnTo>
                  <a:pt x="1" y="4633"/>
                </a:lnTo>
                <a:lnTo>
                  <a:pt x="4634" y="4633"/>
                </a:lnTo>
                <a:lnTo>
                  <a:pt x="4634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p25"/>
          <p:cNvSpPr/>
          <p:nvPr/>
        </p:nvSpPr>
        <p:spPr>
          <a:xfrm>
            <a:off x="7047944" y="3537816"/>
            <a:ext cx="57834" cy="57834"/>
          </a:xfrm>
          <a:custGeom>
            <a:avLst/>
            <a:gdLst/>
            <a:ahLst/>
            <a:cxnLst/>
            <a:rect l="l" t="t" r="r" b="b"/>
            <a:pathLst>
              <a:path w="2207" h="2207" fill="none" extrusionOk="0">
                <a:moveTo>
                  <a:pt x="0" y="1"/>
                </a:moveTo>
                <a:lnTo>
                  <a:pt x="2206" y="1"/>
                </a:lnTo>
                <a:lnTo>
                  <a:pt x="2206" y="2207"/>
                </a:lnTo>
                <a:lnTo>
                  <a:pt x="0" y="2207"/>
                </a:lnTo>
                <a:close/>
              </a:path>
            </a:pathLst>
          </a:custGeom>
          <a:noFill/>
          <a:ln w="1375" cap="flat" cmpd="sng">
            <a:solidFill>
              <a:srgbClr val="E898A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p25"/>
          <p:cNvSpPr/>
          <p:nvPr/>
        </p:nvSpPr>
        <p:spPr>
          <a:xfrm>
            <a:off x="2307882" y="3002386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fill="none" extrusionOk="0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w="2975" cap="flat" cmpd="sng">
            <a:solidFill>
              <a:srgbClr val="00CFC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0" name="Google Shape;440;p25"/>
          <p:cNvSpPr/>
          <p:nvPr/>
        </p:nvSpPr>
        <p:spPr>
          <a:xfrm>
            <a:off x="6293004" y="835609"/>
            <a:ext cx="80476" cy="80476"/>
          </a:xfrm>
          <a:custGeom>
            <a:avLst/>
            <a:gdLst/>
            <a:ahLst/>
            <a:cxnLst/>
            <a:rect l="l" t="t" r="r" b="b"/>
            <a:pathLst>
              <a:path w="3071" h="3071" extrusionOk="0">
                <a:moveTo>
                  <a:pt x="1" y="1"/>
                </a:moveTo>
                <a:lnTo>
                  <a:pt x="1" y="3071"/>
                </a:lnTo>
                <a:lnTo>
                  <a:pt x="3071" y="3071"/>
                </a:lnTo>
                <a:lnTo>
                  <a:pt x="3071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p25"/>
          <p:cNvSpPr/>
          <p:nvPr/>
        </p:nvSpPr>
        <p:spPr>
          <a:xfrm>
            <a:off x="5969504" y="3118803"/>
            <a:ext cx="119993" cy="119966"/>
          </a:xfrm>
          <a:custGeom>
            <a:avLst/>
            <a:gdLst/>
            <a:ahLst/>
            <a:cxnLst/>
            <a:rect l="l" t="t" r="r" b="b"/>
            <a:pathLst>
              <a:path w="4579" h="4578" extrusionOk="0">
                <a:moveTo>
                  <a:pt x="1" y="0"/>
                </a:moveTo>
                <a:lnTo>
                  <a:pt x="1" y="4578"/>
                </a:lnTo>
                <a:lnTo>
                  <a:pt x="4578" y="4578"/>
                </a:lnTo>
                <a:lnTo>
                  <a:pt x="457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" name="Google Shape;442;p25"/>
          <p:cNvSpPr/>
          <p:nvPr/>
        </p:nvSpPr>
        <p:spPr>
          <a:xfrm>
            <a:off x="2924242" y="4302208"/>
            <a:ext cx="119993" cy="119993"/>
          </a:xfrm>
          <a:custGeom>
            <a:avLst/>
            <a:gdLst/>
            <a:ahLst/>
            <a:cxnLst/>
            <a:rect l="l" t="t" r="r" b="b"/>
            <a:pathLst>
              <a:path w="4579" h="4579" extrusionOk="0">
                <a:moveTo>
                  <a:pt x="0" y="1"/>
                </a:moveTo>
                <a:lnTo>
                  <a:pt x="0" y="4578"/>
                </a:lnTo>
                <a:lnTo>
                  <a:pt x="4578" y="4578"/>
                </a:lnTo>
                <a:lnTo>
                  <a:pt x="4578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3" name="Google Shape;443;p25"/>
          <p:cNvGrpSpPr/>
          <p:nvPr/>
        </p:nvGrpSpPr>
        <p:grpSpPr>
          <a:xfrm>
            <a:off x="6232314" y="3696331"/>
            <a:ext cx="121434" cy="1073147"/>
            <a:chOff x="6232314" y="3696331"/>
            <a:chExt cx="121434" cy="1073147"/>
          </a:xfrm>
        </p:grpSpPr>
        <p:sp>
          <p:nvSpPr>
            <p:cNvPr id="444" name="Google Shape;444;p25"/>
            <p:cNvSpPr/>
            <p:nvPr/>
          </p:nvSpPr>
          <p:spPr>
            <a:xfrm>
              <a:off x="6232314" y="4648280"/>
              <a:ext cx="121434" cy="121198"/>
            </a:xfrm>
            <a:custGeom>
              <a:avLst/>
              <a:gdLst/>
              <a:ahLst/>
              <a:cxnLst/>
              <a:rect l="l" t="t" r="r" b="b"/>
              <a:pathLst>
                <a:path w="463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33" y="4624"/>
                  </a:lnTo>
                  <a:lnTo>
                    <a:pt x="4633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25"/>
            <p:cNvSpPr/>
            <p:nvPr/>
          </p:nvSpPr>
          <p:spPr>
            <a:xfrm>
              <a:off x="6288681" y="3696331"/>
              <a:ext cx="8700" cy="872731"/>
            </a:xfrm>
            <a:custGeom>
              <a:avLst/>
              <a:gdLst/>
              <a:ahLst/>
              <a:cxnLst/>
              <a:rect l="l" t="t" r="r" b="b"/>
              <a:pathLst>
                <a:path w="332" h="33304" extrusionOk="0">
                  <a:moveTo>
                    <a:pt x="166" y="0"/>
                  </a:moveTo>
                  <a:lnTo>
                    <a:pt x="0" y="33304"/>
                  </a:lnTo>
                  <a:lnTo>
                    <a:pt x="331" y="33304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6" name="Google Shape;446;p25"/>
          <p:cNvGrpSpPr/>
          <p:nvPr/>
        </p:nvGrpSpPr>
        <p:grpSpPr>
          <a:xfrm>
            <a:off x="6780548" y="337714"/>
            <a:ext cx="133252" cy="1952377"/>
            <a:chOff x="6780548" y="337714"/>
            <a:chExt cx="133252" cy="1952377"/>
          </a:xfrm>
        </p:grpSpPr>
        <p:sp>
          <p:nvSpPr>
            <p:cNvPr id="447" name="Google Shape;447;p25"/>
            <p:cNvSpPr/>
            <p:nvPr/>
          </p:nvSpPr>
          <p:spPr>
            <a:xfrm>
              <a:off x="6780548" y="2156839"/>
              <a:ext cx="133252" cy="133252"/>
            </a:xfrm>
            <a:custGeom>
              <a:avLst/>
              <a:gdLst/>
              <a:ahLst/>
              <a:cxnLst/>
              <a:rect l="l" t="t" r="r" b="b"/>
              <a:pathLst>
                <a:path w="5085" h="5085" fill="none" extrusionOk="0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25"/>
            <p:cNvSpPr/>
            <p:nvPr/>
          </p:nvSpPr>
          <p:spPr>
            <a:xfrm>
              <a:off x="6842943" y="337714"/>
              <a:ext cx="8464" cy="1695359"/>
            </a:xfrm>
            <a:custGeom>
              <a:avLst/>
              <a:gdLst/>
              <a:ahLst/>
              <a:cxnLst/>
              <a:rect l="l" t="t" r="r" b="b"/>
              <a:pathLst>
                <a:path w="323" h="64696" extrusionOk="0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9" name="Google Shape;449;p25"/>
          <p:cNvGrpSpPr/>
          <p:nvPr/>
        </p:nvGrpSpPr>
        <p:grpSpPr>
          <a:xfrm>
            <a:off x="1608717" y="1280046"/>
            <a:ext cx="199237" cy="2828935"/>
            <a:chOff x="1608717" y="1280046"/>
            <a:chExt cx="199237" cy="2828935"/>
          </a:xfrm>
        </p:grpSpPr>
        <p:sp>
          <p:nvSpPr>
            <p:cNvPr id="450" name="Google Shape;450;p25"/>
            <p:cNvSpPr/>
            <p:nvPr/>
          </p:nvSpPr>
          <p:spPr>
            <a:xfrm>
              <a:off x="1608717" y="3909744"/>
              <a:ext cx="199237" cy="199237"/>
            </a:xfrm>
            <a:custGeom>
              <a:avLst/>
              <a:gdLst/>
              <a:ahLst/>
              <a:cxnLst/>
              <a:rect l="l" t="t" r="r" b="b"/>
              <a:pathLst>
                <a:path w="7603" h="7603" extrusionOk="0">
                  <a:moveTo>
                    <a:pt x="0" y="1"/>
                  </a:moveTo>
                  <a:lnTo>
                    <a:pt x="0" y="7602"/>
                  </a:lnTo>
                  <a:lnTo>
                    <a:pt x="7602" y="7602"/>
                  </a:lnTo>
                  <a:lnTo>
                    <a:pt x="7602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25"/>
            <p:cNvSpPr/>
            <p:nvPr/>
          </p:nvSpPr>
          <p:spPr>
            <a:xfrm>
              <a:off x="1656175" y="3269477"/>
              <a:ext cx="104086" cy="104086"/>
            </a:xfrm>
            <a:custGeom>
              <a:avLst/>
              <a:gdLst/>
              <a:ahLst/>
              <a:cxnLst/>
              <a:rect l="l" t="t" r="r" b="b"/>
              <a:pathLst>
                <a:path w="3972" h="3972" extrusionOk="0">
                  <a:moveTo>
                    <a:pt x="0" y="1"/>
                  </a:moveTo>
                  <a:lnTo>
                    <a:pt x="0" y="3972"/>
                  </a:lnTo>
                  <a:lnTo>
                    <a:pt x="3971" y="3972"/>
                  </a:lnTo>
                  <a:lnTo>
                    <a:pt x="3971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25"/>
            <p:cNvSpPr/>
            <p:nvPr/>
          </p:nvSpPr>
          <p:spPr>
            <a:xfrm>
              <a:off x="1704104" y="1280046"/>
              <a:ext cx="8464" cy="1794099"/>
            </a:xfrm>
            <a:custGeom>
              <a:avLst/>
              <a:gdLst/>
              <a:ahLst/>
              <a:cxnLst/>
              <a:rect l="l" t="t" r="r" b="b"/>
              <a:pathLst>
                <a:path w="323" h="68464" extrusionOk="0">
                  <a:moveTo>
                    <a:pt x="157" y="0"/>
                  </a:moveTo>
                  <a:lnTo>
                    <a:pt x="0" y="68464"/>
                  </a:lnTo>
                  <a:lnTo>
                    <a:pt x="322" y="68464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3" name="Google Shape;453;p25"/>
          <p:cNvSpPr/>
          <p:nvPr/>
        </p:nvSpPr>
        <p:spPr>
          <a:xfrm>
            <a:off x="2355692" y="3696328"/>
            <a:ext cx="8464" cy="2519663"/>
          </a:xfrm>
          <a:custGeom>
            <a:avLst/>
            <a:gdLst/>
            <a:ahLst/>
            <a:cxnLst/>
            <a:rect l="l" t="t" r="r" b="b"/>
            <a:pathLst>
              <a:path w="323" h="96152" extrusionOk="0">
                <a:moveTo>
                  <a:pt x="166" y="1"/>
                </a:moveTo>
                <a:lnTo>
                  <a:pt x="1" y="96151"/>
                </a:lnTo>
                <a:lnTo>
                  <a:pt x="322" y="96151"/>
                </a:lnTo>
                <a:lnTo>
                  <a:pt x="166" y="1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" name="Google Shape;454;p25"/>
          <p:cNvSpPr/>
          <p:nvPr/>
        </p:nvSpPr>
        <p:spPr>
          <a:xfrm>
            <a:off x="7446601" y="3454956"/>
            <a:ext cx="8464" cy="1689096"/>
          </a:xfrm>
          <a:custGeom>
            <a:avLst/>
            <a:gdLst/>
            <a:ahLst/>
            <a:cxnLst/>
            <a:rect l="l" t="t" r="r" b="b"/>
            <a:pathLst>
              <a:path w="323" h="64457" extrusionOk="0">
                <a:moveTo>
                  <a:pt x="157" y="1"/>
                </a:moveTo>
                <a:lnTo>
                  <a:pt x="0" y="64456"/>
                </a:lnTo>
                <a:lnTo>
                  <a:pt x="322" y="64456"/>
                </a:lnTo>
                <a:lnTo>
                  <a:pt x="157" y="1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5" name="Google Shape;455;p25"/>
          <p:cNvGrpSpPr/>
          <p:nvPr/>
        </p:nvGrpSpPr>
        <p:grpSpPr>
          <a:xfrm>
            <a:off x="8008096" y="2108910"/>
            <a:ext cx="199001" cy="2139769"/>
            <a:chOff x="8008096" y="2108910"/>
            <a:chExt cx="199001" cy="2139769"/>
          </a:xfrm>
        </p:grpSpPr>
        <p:sp>
          <p:nvSpPr>
            <p:cNvPr id="456" name="Google Shape;456;p25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25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8" name="Google Shape;458;p25"/>
          <p:cNvGrpSpPr/>
          <p:nvPr/>
        </p:nvGrpSpPr>
        <p:grpSpPr>
          <a:xfrm>
            <a:off x="4472500" y="3928605"/>
            <a:ext cx="199001" cy="867198"/>
            <a:chOff x="4475150" y="4052605"/>
            <a:chExt cx="199001" cy="867198"/>
          </a:xfrm>
        </p:grpSpPr>
        <p:sp>
          <p:nvSpPr>
            <p:cNvPr id="459" name="Google Shape;459;p25"/>
            <p:cNvSpPr/>
            <p:nvPr/>
          </p:nvSpPr>
          <p:spPr>
            <a:xfrm>
              <a:off x="4475150" y="4052605"/>
              <a:ext cx="199001" cy="220121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25"/>
            <p:cNvSpPr/>
            <p:nvPr/>
          </p:nvSpPr>
          <p:spPr>
            <a:xfrm>
              <a:off x="4522600" y="4494201"/>
              <a:ext cx="104095" cy="115148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25"/>
            <p:cNvSpPr/>
            <p:nvPr/>
          </p:nvSpPr>
          <p:spPr>
            <a:xfrm>
              <a:off x="4534403" y="4830814"/>
              <a:ext cx="80477" cy="88990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C87A75-0401-7F7A-D00B-33E756FC75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76532" y="-16824"/>
            <a:ext cx="9497064" cy="1053144"/>
          </a:xfrm>
        </p:spPr>
        <p:txBody>
          <a:bodyPr/>
          <a:lstStyle/>
          <a:p>
            <a:r>
              <a:rPr lang="en-US" sz="5400" i="1" dirty="0"/>
              <a:t>Hypothesis and T-Test results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6E6A0E-4F13-9CBE-63F0-1821C75F3E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152847" y="1102611"/>
            <a:ext cx="4021620" cy="3848204"/>
          </a:xfrm>
        </p:spPr>
        <p:txBody>
          <a:bodyPr/>
          <a:lstStyle/>
          <a:p>
            <a:pPr algn="l"/>
            <a:r>
              <a:rPr lang="en-US" sz="2000" b="1" i="1" dirty="0"/>
              <a:t>		  </a:t>
            </a:r>
            <a:r>
              <a:rPr lang="en-US" sz="2000" b="1" i="1" dirty="0">
                <a:solidFill>
                  <a:schemeClr val="bg2">
                    <a:lumMod val="50000"/>
                    <a:lumOff val="50000"/>
                  </a:schemeClr>
                </a:solidFill>
              </a:rPr>
              <a:t>Question</a:t>
            </a:r>
            <a:r>
              <a:rPr lang="en-US" sz="2000" b="1" i="1" dirty="0"/>
              <a:t>: </a:t>
            </a:r>
            <a:r>
              <a:rPr lang="en-US" sz="1800" b="1" dirty="0"/>
              <a:t>Does location influence purchase frequency? </a:t>
            </a:r>
          </a:p>
          <a:p>
            <a:pPr algn="l"/>
            <a:endParaRPr lang="en-US" sz="2000" b="1" i="1" dirty="0"/>
          </a:p>
          <a:p>
            <a:pPr algn="l"/>
            <a:r>
              <a:rPr lang="en-US" sz="2000" b="1" i="1" dirty="0">
                <a:solidFill>
                  <a:schemeClr val="bg2">
                    <a:lumMod val="75000"/>
                    <a:lumOff val="25000"/>
                  </a:schemeClr>
                </a:solidFill>
              </a:rPr>
              <a:t>My hypothesis</a:t>
            </a:r>
            <a:r>
              <a:rPr lang="en-US" sz="2000" b="1" i="1" dirty="0"/>
              <a:t>: </a:t>
            </a:r>
            <a:r>
              <a:rPr lang="en-US" sz="1800" b="1" dirty="0"/>
              <a:t>During the winter, people in Northern regions will purchase more sweaters than people in Southern regions.</a:t>
            </a:r>
          </a:p>
          <a:p>
            <a:pPr algn="l"/>
            <a:r>
              <a:rPr lang="en-US" sz="2000" b="1" i="1" dirty="0">
                <a:solidFill>
                  <a:schemeClr val="bg2">
                    <a:lumMod val="50000"/>
                    <a:lumOff val="50000"/>
                  </a:schemeClr>
                </a:solidFill>
              </a:rPr>
              <a:t>Answer</a:t>
            </a:r>
            <a:r>
              <a:rPr lang="en-US" sz="2000" b="1" i="1" dirty="0"/>
              <a:t>: Looking at my dataset, my hypothesis I correct! </a:t>
            </a:r>
            <a:endParaRPr lang="en-US" sz="1800" b="1" i="1" dirty="0"/>
          </a:p>
          <a:p>
            <a:pPr algn="l"/>
            <a:r>
              <a:rPr lang="en-US" sz="1800" b="1" i="1" dirty="0"/>
              <a:t>T-Test results – </a:t>
            </a:r>
            <a:r>
              <a:rPr lang="en-US" sz="1600" b="1" i="1" dirty="0"/>
              <a:t>2.0959984170253563</a:t>
            </a:r>
          </a:p>
          <a:p>
            <a:pPr algn="l"/>
            <a:endParaRPr lang="en-US" sz="2000" b="1" i="1" dirty="0"/>
          </a:p>
        </p:txBody>
      </p:sp>
      <p:pic>
        <p:nvPicPr>
          <p:cNvPr id="6" name="Picture 5" descr="Person wearing bracelet, watch, and sweater">
            <a:extLst>
              <a:ext uri="{FF2B5EF4-FFF2-40B4-BE49-F238E27FC236}">
                <a16:creationId xmlns:a16="http://schemas.microsoft.com/office/drawing/2014/main" id="{0CFDE5AF-99AE-BB9D-4618-FDE8414E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3357" y="3426320"/>
            <a:ext cx="3732930" cy="1524495"/>
          </a:xfrm>
          <a:prstGeom prst="rect">
            <a:avLst/>
          </a:prstGeom>
        </p:spPr>
      </p:pic>
      <p:pic>
        <p:nvPicPr>
          <p:cNvPr id="10" name="Picture 9" descr="Folded baby clothes">
            <a:extLst>
              <a:ext uri="{FF2B5EF4-FFF2-40B4-BE49-F238E27FC236}">
                <a16:creationId xmlns:a16="http://schemas.microsoft.com/office/drawing/2014/main" id="{3748148D-8748-FA2F-1613-C4A03834C6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5397" y="1036320"/>
            <a:ext cx="3846306" cy="2390000"/>
          </a:xfrm>
          <a:prstGeom prst="rect">
            <a:avLst/>
          </a:prstGeom>
        </p:spPr>
      </p:pic>
      <p:pic>
        <p:nvPicPr>
          <p:cNvPr id="12" name="Picture 11" descr="Woman smiling in the cold">
            <a:extLst>
              <a:ext uri="{FF2B5EF4-FFF2-40B4-BE49-F238E27FC236}">
                <a16:creationId xmlns:a16="http://schemas.microsoft.com/office/drawing/2014/main" id="{53807996-CCCF-10E1-01D9-D8B206A8A1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69782" y="760287"/>
            <a:ext cx="2842102" cy="1894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6559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D553CD-3B7E-A2EC-F025-AC9FCD276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b="0" dirty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</a:br>
            <a:endParaRPr lang="en-US" dirty="0"/>
          </a:p>
        </p:txBody>
      </p:sp>
      <p:pic>
        <p:nvPicPr>
          <p:cNvPr id="10" name="Picture 9" descr="A graph of the states&#10;&#10;Description automatically generated">
            <a:extLst>
              <a:ext uri="{FF2B5EF4-FFF2-40B4-BE49-F238E27FC236}">
                <a16:creationId xmlns:a16="http://schemas.microsoft.com/office/drawing/2014/main" id="{36C551F3-FE90-2793-0BB8-697D60FE61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1283" y="0"/>
            <a:ext cx="4894718" cy="451775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DBE1634-F54E-7FA6-342A-D548709C3D4A}"/>
              </a:ext>
            </a:extLst>
          </p:cNvPr>
          <p:cNvSpPr txBox="1"/>
          <p:nvPr/>
        </p:nvSpPr>
        <p:spPr>
          <a:xfrm>
            <a:off x="91440" y="1"/>
            <a:ext cx="3332481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>
                <a:solidFill>
                  <a:schemeClr val="bg2">
                    <a:lumMod val="75000"/>
                    <a:lumOff val="25000"/>
                  </a:schemeClr>
                </a:solidFill>
              </a:rPr>
              <a:t>Northern and southern region purchases of sweaters :</a:t>
            </a:r>
          </a:p>
          <a:p>
            <a:endParaRPr lang="en-US" sz="2800" i="1" dirty="0">
              <a:solidFill>
                <a:schemeClr val="bg2">
                  <a:lumMod val="75000"/>
                  <a:lumOff val="25000"/>
                </a:schemeClr>
              </a:solidFill>
            </a:endParaRPr>
          </a:p>
          <a:p>
            <a:endParaRPr lang="en-US" sz="1600" i="1" dirty="0">
              <a:solidFill>
                <a:schemeClr val="bg2">
                  <a:lumMod val="75000"/>
                  <a:lumOff val="25000"/>
                </a:schemeClr>
              </a:solidFill>
            </a:endParaRPr>
          </a:p>
          <a:p>
            <a:endParaRPr lang="en-US" sz="2800" i="1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91A6989-5361-67C7-B37F-089DD405CE59}"/>
              </a:ext>
            </a:extLst>
          </p:cNvPr>
          <p:cNvSpPr/>
          <p:nvPr/>
        </p:nvSpPr>
        <p:spPr>
          <a:xfrm>
            <a:off x="4310700" y="4453714"/>
            <a:ext cx="3741283" cy="104644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2">
                    <a:lumMod val="75000"/>
                    <a:lumOff val="25000"/>
                  </a:schemeClr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As you can see here the </a:t>
            </a:r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2">
                    <a:lumMod val="75000"/>
                    <a:lumOff val="25000"/>
                  </a:schemeClr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graph is showing data I’ve gathered from the years of 2016-2022. </a:t>
            </a:r>
          </a:p>
          <a:p>
            <a:pPr algn="ctr"/>
            <a:endParaRPr lang="en-US" sz="20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bg2">
                  <a:lumMod val="75000"/>
                  <a:lumOff val="25000"/>
                </a:schemeClr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03058EB-9679-CDBC-9F1C-D47B5007BB98}"/>
              </a:ext>
            </a:extLst>
          </p:cNvPr>
          <p:cNvSpPr txBox="1"/>
          <p:nvPr/>
        </p:nvSpPr>
        <p:spPr>
          <a:xfrm>
            <a:off x="-246851" y="2101359"/>
            <a:ext cx="4009062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1800" b="1" i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2">
                    <a:lumMod val="75000"/>
                    <a:lumOff val="25000"/>
                  </a:schemeClr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The height of each bar represents the value of the quantity it represents.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1800" b="1" i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2">
                    <a:lumMod val="75000"/>
                    <a:lumOff val="25000"/>
                  </a:schemeClr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We can see that the maximum number of sweaters purchased is 7, and the lowest number purchased is 2. Both from a northern and southern state, which was surprising to me.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US" sz="1800" b="1" i="1" dirty="0">
              <a:ln w="9525">
                <a:solidFill>
                  <a:schemeClr val="bg1"/>
                </a:solidFill>
                <a:prstDash val="solid"/>
              </a:ln>
              <a:solidFill>
                <a:schemeClr val="bg2">
                  <a:lumMod val="75000"/>
                  <a:lumOff val="25000"/>
                </a:schemeClr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450082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5703C53C-B67F-3C4B-7EB3-18E824BAF8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90250" y="1264470"/>
            <a:ext cx="4134105" cy="2494730"/>
          </a:xfrm>
        </p:spPr>
        <p:txBody>
          <a:bodyPr/>
          <a:lstStyle/>
          <a:p>
            <a:r>
              <a:rPr lang="en-US" b="1" i="1" dirty="0">
                <a:solidFill>
                  <a:schemeClr val="bg2">
                    <a:lumMod val="50000"/>
                    <a:lumOff val="50000"/>
                  </a:schemeClr>
                </a:solidFill>
              </a:rPr>
              <a:t>Statistical Analysis:</a:t>
            </a:r>
            <a:br>
              <a:rPr lang="en-US" b="1" i="1" dirty="0">
                <a:solidFill>
                  <a:schemeClr val="bg2">
                    <a:lumMod val="50000"/>
                    <a:lumOff val="50000"/>
                  </a:schemeClr>
                </a:solidFill>
              </a:rPr>
            </a:br>
            <a:r>
              <a:rPr lang="en-US" sz="3200" b="1" i="1" dirty="0">
                <a:solidFill>
                  <a:schemeClr val="bg2">
                    <a:lumMod val="50000"/>
                    <a:lumOff val="50000"/>
                  </a:schemeClr>
                </a:solidFill>
              </a:rPr>
              <a:t>Contrast between Northern highest  and Southern highest </a:t>
            </a:r>
          </a:p>
        </p:txBody>
      </p:sp>
      <p:pic>
        <p:nvPicPr>
          <p:cNvPr id="13" name="Picture 12" descr="A graph of blue rectangular bars&#10;&#10;Description automatically generated with medium confidence">
            <a:extLst>
              <a:ext uri="{FF2B5EF4-FFF2-40B4-BE49-F238E27FC236}">
                <a16:creationId xmlns:a16="http://schemas.microsoft.com/office/drawing/2014/main" id="{AA7ABF23-2716-B2D0-DF72-CEB2337E8B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4785" y="213017"/>
            <a:ext cx="5048509" cy="4597636"/>
          </a:xfrm>
          <a:prstGeom prst="rect">
            <a:avLst/>
          </a:prstGeom>
        </p:spPr>
      </p:pic>
      <p:sp>
        <p:nvSpPr>
          <p:cNvPr id="14" name="Heart 13">
            <a:extLst>
              <a:ext uri="{FF2B5EF4-FFF2-40B4-BE49-F238E27FC236}">
                <a16:creationId xmlns:a16="http://schemas.microsoft.com/office/drawing/2014/main" id="{42DAC44B-1AB9-7F02-D5C0-42B5D9C850F9}"/>
              </a:ext>
            </a:extLst>
          </p:cNvPr>
          <p:cNvSpPr/>
          <p:nvPr/>
        </p:nvSpPr>
        <p:spPr>
          <a:xfrm rot="20719296">
            <a:off x="388445" y="633389"/>
            <a:ext cx="721360" cy="548640"/>
          </a:xfrm>
          <a:prstGeom prst="hear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Heart 14">
            <a:extLst>
              <a:ext uri="{FF2B5EF4-FFF2-40B4-BE49-F238E27FC236}">
                <a16:creationId xmlns:a16="http://schemas.microsoft.com/office/drawing/2014/main" id="{90D00760-D3B3-DBBA-6FAB-E1A7F53BBD5F}"/>
              </a:ext>
            </a:extLst>
          </p:cNvPr>
          <p:cNvSpPr/>
          <p:nvPr/>
        </p:nvSpPr>
        <p:spPr>
          <a:xfrm rot="19965997">
            <a:off x="8439661" y="4432643"/>
            <a:ext cx="747265" cy="611690"/>
          </a:xfrm>
          <a:prstGeom prst="hear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3697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B2CE2A-F75E-9A27-4107-8675C8B7C97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" sz="3200" dirty="0">
                <a:solidFill>
                  <a:schemeClr val="accent2"/>
                </a:solidFill>
              </a:rPr>
              <a:t>Conclusion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2B17041-CFED-2E11-7B45-250743C3B54F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745446" y="1080884"/>
            <a:ext cx="8058312" cy="2769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dirty="0">
                <a:solidFill>
                  <a:schemeClr val="accent4"/>
                </a:solidFill>
                <a:latin typeface="+mn-lt"/>
              </a:rPr>
              <a:t>Hypothesis: 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Purchases over $50 are shipped express more than standard shipping. </a:t>
            </a:r>
          </a:p>
          <a:p>
            <a:r>
              <a:rPr lang="en-US" dirty="0">
                <a:solidFill>
                  <a:schemeClr val="bg1"/>
                </a:solidFill>
                <a:latin typeface="+mn-lt"/>
              </a:rPr>
              <a:t>This hypothesis is false.</a:t>
            </a:r>
          </a:p>
          <a:p>
            <a:endParaRPr lang="en" dirty="0">
              <a:solidFill>
                <a:schemeClr val="accent4"/>
              </a:solidFill>
              <a:latin typeface="+mn-lt"/>
            </a:endParaRPr>
          </a:p>
          <a:p>
            <a:endParaRPr lang="en" dirty="0">
              <a:solidFill>
                <a:schemeClr val="accent4"/>
              </a:solidFill>
              <a:latin typeface="+mn-lt"/>
            </a:endParaRPr>
          </a:p>
          <a:p>
            <a:r>
              <a:rPr lang="en" dirty="0">
                <a:solidFill>
                  <a:schemeClr val="accent4"/>
                </a:solidFill>
                <a:latin typeface="+mn-lt"/>
              </a:rPr>
              <a:t>Hypothesis: 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The top three states will spend 30% more than all combined states average. </a:t>
            </a:r>
          </a:p>
          <a:p>
            <a:r>
              <a:rPr lang="en-US" dirty="0">
                <a:latin typeface="+mn-lt"/>
              </a:rPr>
              <a:t>This hypothesis is correct.</a:t>
            </a:r>
          </a:p>
          <a:p>
            <a:endParaRPr lang="en-US" dirty="0">
              <a:latin typeface="+mn-lt"/>
            </a:endParaRPr>
          </a:p>
          <a:p>
            <a:r>
              <a:rPr lang="en" dirty="0">
                <a:solidFill>
                  <a:schemeClr val="tx2">
                    <a:lumMod val="50000"/>
                  </a:schemeClr>
                </a:solidFill>
                <a:latin typeface="+mn-lt"/>
              </a:rPr>
              <a:t>Hypothesis: </a:t>
            </a:r>
            <a:r>
              <a:rPr lang="en" dirty="0">
                <a:solidFill>
                  <a:schemeClr val="bg1"/>
                </a:solidFill>
              </a:rPr>
              <a:t>Gen Z makes more purchases than Millennials.</a:t>
            </a:r>
          </a:p>
          <a:p>
            <a:r>
              <a:rPr lang="en" dirty="0">
                <a:solidFill>
                  <a:schemeClr val="bg1"/>
                </a:solidFill>
              </a:rPr>
              <a:t>This hypothesis is false.</a:t>
            </a:r>
          </a:p>
          <a:p>
            <a:pPr marL="152400" indent="0">
              <a:buNone/>
            </a:pPr>
            <a:endParaRPr lang="en" dirty="0">
              <a:solidFill>
                <a:schemeClr val="bg1"/>
              </a:solidFill>
            </a:endParaRPr>
          </a:p>
          <a:p>
            <a:r>
              <a:rPr lang="en" dirty="0">
                <a:solidFill>
                  <a:schemeClr val="tx2">
                    <a:lumMod val="50000"/>
                  </a:schemeClr>
                </a:solidFill>
              </a:rPr>
              <a:t>Hypothesis: </a:t>
            </a:r>
            <a:r>
              <a:rPr lang="en" dirty="0">
                <a:solidFill>
                  <a:schemeClr val="bg1"/>
                </a:solidFill>
              </a:rPr>
              <a:t>People in the northern regions will purchase more sweaters in the winter, than people in southern regions. </a:t>
            </a:r>
          </a:p>
          <a:p>
            <a:pPr marL="152400" indent="0">
              <a:buNone/>
            </a:pPr>
            <a:r>
              <a:rPr lang="en" dirty="0">
                <a:solidFill>
                  <a:schemeClr val="bg1"/>
                </a:solidFill>
              </a:rPr>
              <a:t>       This hypothesis is correct.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80007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26"/>
          <p:cNvSpPr txBox="1">
            <a:spLocks noGrp="1"/>
          </p:cNvSpPr>
          <p:nvPr>
            <p:ph type="body" idx="1"/>
          </p:nvPr>
        </p:nvSpPr>
        <p:spPr>
          <a:xfrm>
            <a:off x="412987" y="1060937"/>
            <a:ext cx="7691492" cy="30216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sz="12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" sz="1800" dirty="0">
                <a:solidFill>
                  <a:schemeClr val="accent2"/>
                </a:solidFill>
              </a:rPr>
              <a:t>Data Set Information:</a:t>
            </a:r>
          </a:p>
          <a:p>
            <a:pPr marL="0" indent="0">
              <a:buNone/>
            </a:pPr>
            <a:r>
              <a:rPr lang="en-US" sz="12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 This dataset has shopping information for 3899 consumers.</a:t>
            </a:r>
          </a:p>
          <a:p>
            <a:pPr marL="0" indent="0">
              <a:buNone/>
            </a:pPr>
            <a:r>
              <a:rPr lang="en-US" sz="12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 Here is a list of the categories in the dataset:</a:t>
            </a:r>
          </a:p>
          <a:p>
            <a:pPr marL="0" indent="0">
              <a:buNone/>
            </a:pPr>
            <a:r>
              <a:rPr lang="en-US" sz="12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Age, Gender, Item Purchased, Item Category, Purchase Amount (USD), Location, Size, Color, Season, Review Rating, Subscription, Shipping Type, Discount Applied, Promo Code, Previous Purchase, Payment Method, and Frequency of Purchases</a:t>
            </a:r>
          </a:p>
          <a:p>
            <a:pPr marL="0" indent="0">
              <a:buNone/>
            </a:pPr>
            <a:endParaRPr lang="en-US" sz="12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Solver, Z. “Consumer Behavior and Shopping Habits Dataset: E-Commerce Transaction Trends: A Comprehensive Dataset.” Assessed October 26, 2023. </a:t>
            </a:r>
            <a:r>
              <a:rPr lang="en-US" sz="1200" u="sng" kern="100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https://www.kaggle.com/datasets/zeesolver/consumer-behavior-and-shopping-habits-dataset</a:t>
            </a:r>
            <a:endParaRPr lang="en-US" sz="12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467" name="Google Shape;467;p26"/>
          <p:cNvSpPr txBox="1">
            <a:spLocks noGrp="1"/>
          </p:cNvSpPr>
          <p:nvPr>
            <p:ph type="ctrTitle"/>
          </p:nvPr>
        </p:nvSpPr>
        <p:spPr>
          <a:xfrm>
            <a:off x="322493" y="0"/>
            <a:ext cx="7492240" cy="89219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Consumer Behavior and Shopping Habits Data Set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18511998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26"/>
          <p:cNvSpPr txBox="1">
            <a:spLocks noGrp="1"/>
          </p:cNvSpPr>
          <p:nvPr>
            <p:ph type="body" idx="1"/>
          </p:nvPr>
        </p:nvSpPr>
        <p:spPr>
          <a:xfrm>
            <a:off x="726254" y="1481665"/>
            <a:ext cx="7691492" cy="30216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We have selected 4 hypotheses:</a:t>
            </a:r>
          </a:p>
          <a:p>
            <a:pPr marL="914400" lvl="1" indent="-457200">
              <a:buAutoNum type="arabicParenR"/>
            </a:pPr>
            <a:r>
              <a:rPr lang="en" dirty="0">
                <a:solidFill>
                  <a:schemeClr val="accent2"/>
                </a:solidFill>
              </a:rPr>
              <a:t>Melissa: </a:t>
            </a:r>
            <a:r>
              <a:rPr lang="en-US" dirty="0"/>
              <a:t>Purchases over $50 are shipped express more than standard shipping. </a:t>
            </a:r>
          </a:p>
          <a:p>
            <a:pPr marL="914400" lvl="1" indent="-457200">
              <a:buAutoNum type="arabicParenR"/>
            </a:pPr>
            <a:r>
              <a:rPr lang="en" dirty="0">
                <a:solidFill>
                  <a:schemeClr val="accent2"/>
                </a:solidFill>
              </a:rPr>
              <a:t>Stephanie: </a:t>
            </a:r>
            <a:r>
              <a:rPr lang="en-US" dirty="0"/>
              <a:t>The top three states will spend 30% more than the combined states average. </a:t>
            </a:r>
          </a:p>
          <a:p>
            <a:pPr lvl="1" indent="-457200">
              <a:buFont typeface="Nunito Light"/>
              <a:buAutoNum type="arabicParenR"/>
            </a:pPr>
            <a:r>
              <a:rPr lang="en-US" dirty="0"/>
              <a:t> </a:t>
            </a:r>
            <a:r>
              <a:rPr lang="en" dirty="0">
                <a:solidFill>
                  <a:schemeClr val="accent2"/>
                </a:solidFill>
              </a:rPr>
              <a:t>Johnny: </a:t>
            </a:r>
            <a:r>
              <a:rPr lang="en" dirty="0">
                <a:solidFill>
                  <a:schemeClr val="bg1"/>
                </a:solidFill>
              </a:rPr>
              <a:t>Gen Z makes more purchases than Millennials.</a:t>
            </a:r>
            <a:endParaRPr lang="en-US" dirty="0">
              <a:solidFill>
                <a:schemeClr val="bg1"/>
              </a:solidFill>
            </a:endParaRPr>
          </a:p>
          <a:p>
            <a:pPr marL="457200" lvl="1" indent="0">
              <a:buNone/>
            </a:pPr>
            <a:r>
              <a:rPr lang="en-US" sz="1100" dirty="0"/>
              <a:t>4)        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</a:rPr>
              <a:t>Abrea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 : </a:t>
            </a:r>
            <a:r>
              <a:rPr lang="en-US" dirty="0">
                <a:solidFill>
                  <a:schemeClr val="bg1"/>
                </a:solidFill>
              </a:rPr>
              <a:t>During the winter, </a:t>
            </a:r>
            <a:r>
              <a:rPr lang="en-US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people in Northern regions will purchase more sweaters than people in Southern regions.</a:t>
            </a:r>
          </a:p>
          <a:p>
            <a:pPr marL="457200" lvl="1" indent="0">
              <a:buNone/>
            </a:pP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467" name="Google Shape;467;p26"/>
          <p:cNvSpPr txBox="1">
            <a:spLocks noGrp="1"/>
          </p:cNvSpPr>
          <p:nvPr>
            <p:ph type="ctrTitle"/>
          </p:nvPr>
        </p:nvSpPr>
        <p:spPr>
          <a:xfrm>
            <a:off x="601893" y="0"/>
            <a:ext cx="7754708" cy="118852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Shopping behaviors can be explained by age, gender, location, seasons, and purchasing frequencies</a:t>
            </a:r>
            <a:endParaRPr sz="24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0" name="Google Shape;1240;p44"/>
          <p:cNvSpPr/>
          <p:nvPr/>
        </p:nvSpPr>
        <p:spPr>
          <a:xfrm>
            <a:off x="676349" y="1125417"/>
            <a:ext cx="7951183" cy="2993201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1" name="Google Shape;1241;p44"/>
          <p:cNvSpPr/>
          <p:nvPr/>
        </p:nvSpPr>
        <p:spPr>
          <a:xfrm>
            <a:off x="759199" y="1204163"/>
            <a:ext cx="7783668" cy="281392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2" name="Google Shape;1242;p44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6672312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Hypothesis and T-Test Results</a:t>
            </a:r>
            <a:endParaRPr dirty="0"/>
          </a:p>
        </p:txBody>
      </p:sp>
      <p:grpSp>
        <p:nvGrpSpPr>
          <p:cNvPr id="1244" name="Google Shape;1244;p44"/>
          <p:cNvGrpSpPr/>
          <p:nvPr/>
        </p:nvGrpSpPr>
        <p:grpSpPr>
          <a:xfrm>
            <a:off x="4932526" y="4128777"/>
            <a:ext cx="936653" cy="1300131"/>
            <a:chOff x="4882900" y="-64350"/>
            <a:chExt cx="2493750" cy="2922300"/>
          </a:xfrm>
        </p:grpSpPr>
        <p:sp>
          <p:nvSpPr>
            <p:cNvPr id="1245" name="Google Shape;1245;p44"/>
            <p:cNvSpPr/>
            <p:nvPr/>
          </p:nvSpPr>
          <p:spPr>
            <a:xfrm>
              <a:off x="4882900" y="2852675"/>
              <a:ext cx="2493750" cy="5275"/>
            </a:xfrm>
            <a:custGeom>
              <a:avLst/>
              <a:gdLst/>
              <a:ahLst/>
              <a:cxnLst/>
              <a:rect l="l" t="t" r="r" b="b"/>
              <a:pathLst>
                <a:path w="99750" h="211" extrusionOk="0">
                  <a:moveTo>
                    <a:pt x="1" y="1"/>
                  </a:moveTo>
                  <a:lnTo>
                    <a:pt x="1" y="210"/>
                  </a:lnTo>
                  <a:lnTo>
                    <a:pt x="99749" y="210"/>
                  </a:lnTo>
                  <a:lnTo>
                    <a:pt x="99749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44"/>
            <p:cNvSpPr/>
            <p:nvPr/>
          </p:nvSpPr>
          <p:spPr>
            <a:xfrm>
              <a:off x="4987800" y="-64350"/>
              <a:ext cx="1082975" cy="2914922"/>
            </a:xfrm>
            <a:custGeom>
              <a:avLst/>
              <a:gdLst/>
              <a:ahLst/>
              <a:cxnLst/>
              <a:rect l="l" t="t" r="r" b="b"/>
              <a:pathLst>
                <a:path w="43319" h="94995" extrusionOk="0">
                  <a:moveTo>
                    <a:pt x="0" y="1"/>
                  </a:moveTo>
                  <a:lnTo>
                    <a:pt x="0" y="30716"/>
                  </a:lnTo>
                  <a:lnTo>
                    <a:pt x="43127" y="30716"/>
                  </a:lnTo>
                  <a:lnTo>
                    <a:pt x="43127" y="94994"/>
                  </a:lnTo>
                  <a:lnTo>
                    <a:pt x="43319" y="94994"/>
                  </a:lnTo>
                  <a:lnTo>
                    <a:pt x="43319" y="30523"/>
                  </a:lnTo>
                  <a:lnTo>
                    <a:pt x="210" y="30523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44"/>
            <p:cNvSpPr/>
            <p:nvPr/>
          </p:nvSpPr>
          <p:spPr>
            <a:xfrm>
              <a:off x="6127150" y="2700150"/>
              <a:ext cx="105350" cy="107100"/>
            </a:xfrm>
            <a:custGeom>
              <a:avLst/>
              <a:gdLst/>
              <a:ahLst/>
              <a:cxnLst/>
              <a:rect l="l" t="t" r="r" b="b"/>
              <a:pathLst>
                <a:path w="4214" h="4284" extrusionOk="0">
                  <a:moveTo>
                    <a:pt x="0" y="1"/>
                  </a:moveTo>
                  <a:lnTo>
                    <a:pt x="0" y="4284"/>
                  </a:lnTo>
                  <a:lnTo>
                    <a:pt x="4213" y="4284"/>
                  </a:lnTo>
                  <a:lnTo>
                    <a:pt x="4213" y="4074"/>
                  </a:lnTo>
                  <a:lnTo>
                    <a:pt x="210" y="4074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44"/>
            <p:cNvSpPr/>
            <p:nvPr/>
          </p:nvSpPr>
          <p:spPr>
            <a:xfrm>
              <a:off x="5950575" y="939175"/>
              <a:ext cx="76075" cy="78250"/>
            </a:xfrm>
            <a:custGeom>
              <a:avLst/>
              <a:gdLst/>
              <a:ahLst/>
              <a:cxnLst/>
              <a:rect l="l" t="t" r="r" b="b"/>
              <a:pathLst>
                <a:path w="3043" h="3130" extrusionOk="0">
                  <a:moveTo>
                    <a:pt x="1" y="0"/>
                  </a:moveTo>
                  <a:lnTo>
                    <a:pt x="1" y="210"/>
                  </a:lnTo>
                  <a:lnTo>
                    <a:pt x="2833" y="210"/>
                  </a:lnTo>
                  <a:lnTo>
                    <a:pt x="2833" y="3130"/>
                  </a:lnTo>
                  <a:lnTo>
                    <a:pt x="3042" y="3130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44"/>
            <p:cNvSpPr/>
            <p:nvPr/>
          </p:nvSpPr>
          <p:spPr>
            <a:xfrm>
              <a:off x="5032375" y="744525"/>
              <a:ext cx="77800" cy="78250"/>
            </a:xfrm>
            <a:custGeom>
              <a:avLst/>
              <a:gdLst/>
              <a:ahLst/>
              <a:cxnLst/>
              <a:rect l="l" t="t" r="r" b="b"/>
              <a:pathLst>
                <a:path w="3112" h="3130" extrusionOk="0">
                  <a:moveTo>
                    <a:pt x="0" y="1"/>
                  </a:moveTo>
                  <a:lnTo>
                    <a:pt x="0" y="3130"/>
                  </a:lnTo>
                  <a:lnTo>
                    <a:pt x="3112" y="3130"/>
                  </a:lnTo>
                  <a:lnTo>
                    <a:pt x="3112" y="2920"/>
                  </a:lnTo>
                  <a:lnTo>
                    <a:pt x="193" y="2920"/>
                  </a:lnTo>
                  <a:lnTo>
                    <a:pt x="193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6D3AD446-67D5-2903-4546-57320E6D2D62}"/>
              </a:ext>
            </a:extLst>
          </p:cNvPr>
          <p:cNvSpPr txBox="1"/>
          <p:nvPr/>
        </p:nvSpPr>
        <p:spPr>
          <a:xfrm>
            <a:off x="967562" y="1368118"/>
            <a:ext cx="10341293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+mn-lt"/>
              </a:rPr>
              <a:t>Hypothesis: 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Purchases over $50 are shipped express more than </a:t>
            </a:r>
          </a:p>
          <a:p>
            <a:r>
              <a:rPr lang="en-US" dirty="0">
                <a:solidFill>
                  <a:schemeClr val="bg1"/>
                </a:solidFill>
                <a:latin typeface="+mn-lt"/>
              </a:rPr>
              <a:t>standard shipping. </a:t>
            </a:r>
          </a:p>
          <a:p>
            <a:endParaRPr lang="en-US" dirty="0">
              <a:solidFill>
                <a:schemeClr val="bg1"/>
              </a:solidFill>
              <a:latin typeface="+mn-lt"/>
            </a:endParaRPr>
          </a:p>
          <a:p>
            <a:r>
              <a:rPr lang="en-US" b="0" i="0" u="none" strike="noStrike" dirty="0">
                <a:solidFill>
                  <a:schemeClr val="bg1"/>
                </a:solidFill>
                <a:effectLst/>
                <a:latin typeface="+mn-lt"/>
              </a:rPr>
              <a:t>Mean of Purchase Price Less Than $50	$34.09</a:t>
            </a:r>
          </a:p>
          <a:p>
            <a:r>
              <a:rPr lang="en-US" dirty="0">
                <a:solidFill>
                  <a:schemeClr val="bg1"/>
                </a:solidFill>
                <a:latin typeface="+mn-lt"/>
              </a:rPr>
              <a:t>Mean of Purchase Price Greater than $50	$75.74</a:t>
            </a:r>
          </a:p>
          <a:p>
            <a:endParaRPr lang="en-US" dirty="0">
              <a:solidFill>
                <a:schemeClr val="bg1"/>
              </a:solidFill>
              <a:latin typeface="+mn-lt"/>
            </a:endParaRPr>
          </a:p>
          <a:p>
            <a:r>
              <a:rPr lang="en-US" dirty="0">
                <a:solidFill>
                  <a:schemeClr val="bg1"/>
                </a:solidFill>
                <a:latin typeface="+mn-lt"/>
              </a:rPr>
              <a:t>T-Test Results				</a:t>
            </a:r>
          </a:p>
          <a:p>
            <a:r>
              <a:rPr lang="en-US" b="0" i="0" u="none" strike="noStrike" dirty="0">
                <a:solidFill>
                  <a:schemeClr val="bg1"/>
                </a:solidFill>
                <a:effectLst/>
                <a:latin typeface="+mn-lt"/>
              </a:rPr>
              <a:t>Statistic					1.5108011258870513 </a:t>
            </a:r>
          </a:p>
          <a:p>
            <a:r>
              <a:rPr lang="en-US" dirty="0">
                <a:solidFill>
                  <a:schemeClr val="bg1"/>
                </a:solidFill>
                <a:latin typeface="+mn-lt"/>
              </a:rPr>
              <a:t>P-value					0.131082523</a:t>
            </a:r>
            <a:r>
              <a:rPr lang="en-US" sz="1800" b="0" i="0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					</a:t>
            </a:r>
          </a:p>
          <a:p>
            <a:r>
              <a:rPr lang="en-US" sz="1800" dirty="0">
                <a:solidFill>
                  <a:schemeClr val="bg1"/>
                </a:solidFill>
              </a:rPr>
              <a:t>	</a:t>
            </a:r>
          </a:p>
          <a:p>
            <a:r>
              <a:rPr lang="en-US" dirty="0">
                <a:solidFill>
                  <a:schemeClr val="bg1"/>
                </a:solidFill>
              </a:rPr>
              <a:t>This result shows that my hypothesis is false, null, and not statistically significant. </a:t>
            </a:r>
          </a:p>
        </p:txBody>
      </p:sp>
    </p:spTree>
    <p:extLst>
      <p:ext uri="{BB962C8B-B14F-4D97-AF65-F5344CB8AC3E}">
        <p14:creationId xmlns:p14="http://schemas.microsoft.com/office/powerpoint/2010/main" val="29603855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E4A65-2C4F-26E3-3C84-84167AAB4B1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Purchases Over or Under $50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71EB41-8E2C-97AB-C128-DC4250410F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9650" y="1442631"/>
            <a:ext cx="4584700" cy="276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4911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D66ED-9A1C-6F79-1971-CD7C517A70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8824" y="411675"/>
            <a:ext cx="7844691" cy="577800"/>
          </a:xfrm>
        </p:spPr>
        <p:txBody>
          <a:bodyPr/>
          <a:lstStyle/>
          <a:p>
            <a:r>
              <a:rPr lang="en-US" dirty="0"/>
              <a:t>Purchases Over or Under $50 and Shipping Types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43B10F-CA27-7648-2464-808992C873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591" y="1283143"/>
            <a:ext cx="4597400" cy="2768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C18BC79-6D30-37B9-1DF7-D2E832ECEA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7523" y="1283144"/>
            <a:ext cx="4318886" cy="2768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3535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0" name="Google Shape;1240;p44"/>
          <p:cNvSpPr/>
          <p:nvPr/>
        </p:nvSpPr>
        <p:spPr>
          <a:xfrm>
            <a:off x="676349" y="1125417"/>
            <a:ext cx="7951183" cy="2993201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1" name="Google Shape;1241;p44"/>
          <p:cNvSpPr/>
          <p:nvPr/>
        </p:nvSpPr>
        <p:spPr>
          <a:xfrm>
            <a:off x="759199" y="1204163"/>
            <a:ext cx="7783668" cy="281392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2" name="Google Shape;1242;p44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5250354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Hypothesis and T-Test Results</a:t>
            </a:r>
            <a:endParaRPr dirty="0"/>
          </a:p>
        </p:txBody>
      </p:sp>
      <p:grpSp>
        <p:nvGrpSpPr>
          <p:cNvPr id="1244" name="Google Shape;1244;p44"/>
          <p:cNvGrpSpPr/>
          <p:nvPr/>
        </p:nvGrpSpPr>
        <p:grpSpPr>
          <a:xfrm>
            <a:off x="4932526" y="4128777"/>
            <a:ext cx="936653" cy="1300131"/>
            <a:chOff x="4882900" y="-64350"/>
            <a:chExt cx="2493750" cy="2922300"/>
          </a:xfrm>
        </p:grpSpPr>
        <p:sp>
          <p:nvSpPr>
            <p:cNvPr id="1245" name="Google Shape;1245;p44"/>
            <p:cNvSpPr/>
            <p:nvPr/>
          </p:nvSpPr>
          <p:spPr>
            <a:xfrm>
              <a:off x="4882900" y="2852675"/>
              <a:ext cx="2493750" cy="5275"/>
            </a:xfrm>
            <a:custGeom>
              <a:avLst/>
              <a:gdLst/>
              <a:ahLst/>
              <a:cxnLst/>
              <a:rect l="l" t="t" r="r" b="b"/>
              <a:pathLst>
                <a:path w="99750" h="211" extrusionOk="0">
                  <a:moveTo>
                    <a:pt x="1" y="1"/>
                  </a:moveTo>
                  <a:lnTo>
                    <a:pt x="1" y="210"/>
                  </a:lnTo>
                  <a:lnTo>
                    <a:pt x="99749" y="210"/>
                  </a:lnTo>
                  <a:lnTo>
                    <a:pt x="99749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44"/>
            <p:cNvSpPr/>
            <p:nvPr/>
          </p:nvSpPr>
          <p:spPr>
            <a:xfrm>
              <a:off x="4987800" y="-64350"/>
              <a:ext cx="1082975" cy="2914922"/>
            </a:xfrm>
            <a:custGeom>
              <a:avLst/>
              <a:gdLst/>
              <a:ahLst/>
              <a:cxnLst/>
              <a:rect l="l" t="t" r="r" b="b"/>
              <a:pathLst>
                <a:path w="43319" h="94995" extrusionOk="0">
                  <a:moveTo>
                    <a:pt x="0" y="1"/>
                  </a:moveTo>
                  <a:lnTo>
                    <a:pt x="0" y="30716"/>
                  </a:lnTo>
                  <a:lnTo>
                    <a:pt x="43127" y="30716"/>
                  </a:lnTo>
                  <a:lnTo>
                    <a:pt x="43127" y="94994"/>
                  </a:lnTo>
                  <a:lnTo>
                    <a:pt x="43319" y="94994"/>
                  </a:lnTo>
                  <a:lnTo>
                    <a:pt x="43319" y="30523"/>
                  </a:lnTo>
                  <a:lnTo>
                    <a:pt x="210" y="30523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44"/>
            <p:cNvSpPr/>
            <p:nvPr/>
          </p:nvSpPr>
          <p:spPr>
            <a:xfrm>
              <a:off x="6127150" y="2700150"/>
              <a:ext cx="105350" cy="107100"/>
            </a:xfrm>
            <a:custGeom>
              <a:avLst/>
              <a:gdLst/>
              <a:ahLst/>
              <a:cxnLst/>
              <a:rect l="l" t="t" r="r" b="b"/>
              <a:pathLst>
                <a:path w="4214" h="4284" extrusionOk="0">
                  <a:moveTo>
                    <a:pt x="0" y="1"/>
                  </a:moveTo>
                  <a:lnTo>
                    <a:pt x="0" y="4284"/>
                  </a:lnTo>
                  <a:lnTo>
                    <a:pt x="4213" y="4284"/>
                  </a:lnTo>
                  <a:lnTo>
                    <a:pt x="4213" y="4074"/>
                  </a:lnTo>
                  <a:lnTo>
                    <a:pt x="210" y="4074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44"/>
            <p:cNvSpPr/>
            <p:nvPr/>
          </p:nvSpPr>
          <p:spPr>
            <a:xfrm>
              <a:off x="5950575" y="939175"/>
              <a:ext cx="76075" cy="78250"/>
            </a:xfrm>
            <a:custGeom>
              <a:avLst/>
              <a:gdLst/>
              <a:ahLst/>
              <a:cxnLst/>
              <a:rect l="l" t="t" r="r" b="b"/>
              <a:pathLst>
                <a:path w="3043" h="3130" extrusionOk="0">
                  <a:moveTo>
                    <a:pt x="1" y="0"/>
                  </a:moveTo>
                  <a:lnTo>
                    <a:pt x="1" y="210"/>
                  </a:lnTo>
                  <a:lnTo>
                    <a:pt x="2833" y="210"/>
                  </a:lnTo>
                  <a:lnTo>
                    <a:pt x="2833" y="3130"/>
                  </a:lnTo>
                  <a:lnTo>
                    <a:pt x="3042" y="3130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44"/>
            <p:cNvSpPr/>
            <p:nvPr/>
          </p:nvSpPr>
          <p:spPr>
            <a:xfrm>
              <a:off x="5032375" y="744525"/>
              <a:ext cx="77800" cy="78250"/>
            </a:xfrm>
            <a:custGeom>
              <a:avLst/>
              <a:gdLst/>
              <a:ahLst/>
              <a:cxnLst/>
              <a:rect l="l" t="t" r="r" b="b"/>
              <a:pathLst>
                <a:path w="3112" h="3130" extrusionOk="0">
                  <a:moveTo>
                    <a:pt x="0" y="1"/>
                  </a:moveTo>
                  <a:lnTo>
                    <a:pt x="0" y="3130"/>
                  </a:lnTo>
                  <a:lnTo>
                    <a:pt x="3112" y="3130"/>
                  </a:lnTo>
                  <a:lnTo>
                    <a:pt x="3112" y="2920"/>
                  </a:lnTo>
                  <a:lnTo>
                    <a:pt x="193" y="2920"/>
                  </a:lnTo>
                  <a:lnTo>
                    <a:pt x="193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EF21C2F4-A217-43F7-E513-FD4E2B4BA5B4}"/>
              </a:ext>
            </a:extLst>
          </p:cNvPr>
          <p:cNvSpPr txBox="1"/>
          <p:nvPr/>
        </p:nvSpPr>
        <p:spPr>
          <a:xfrm>
            <a:off x="686170" y="2256430"/>
            <a:ext cx="7588933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1"/>
            <a:r>
              <a:rPr lang="en" dirty="0">
                <a:solidFill>
                  <a:schemeClr val="accent4"/>
                </a:solidFill>
              </a:rPr>
              <a:t>Hypothesis: </a:t>
            </a:r>
            <a:r>
              <a:rPr lang="en-US" dirty="0">
                <a:solidFill>
                  <a:schemeClr val="bg1"/>
                </a:solidFill>
              </a:rPr>
              <a:t>The top three states will spend 30% more than all combined states average. </a:t>
            </a:r>
          </a:p>
          <a:p>
            <a:pPr marL="457200" lvl="1"/>
            <a:endParaRPr lang="en-US" dirty="0">
              <a:solidFill>
                <a:schemeClr val="bg1"/>
              </a:solidFill>
            </a:endParaRPr>
          </a:p>
          <a:p>
            <a:pPr marL="457200" lvl="1"/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11433ED-04B8-FB40-953E-614704AAF2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053" y="2685244"/>
            <a:ext cx="7454900" cy="381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0717F50-6D49-A6F8-9DD4-34916E57E740}"/>
              </a:ext>
            </a:extLst>
          </p:cNvPr>
          <p:cNvSpPr txBox="1"/>
          <p:nvPr/>
        </p:nvSpPr>
        <p:spPr>
          <a:xfrm>
            <a:off x="1622754" y="3201340"/>
            <a:ext cx="63577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This shows that my hypothesis was correct because the statistic is 39 and the P-Value is &lt; .05 which confirms my hypothesis is not null.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816E21-A73D-89AC-C70D-9011230B9F2C}"/>
              </a:ext>
            </a:extLst>
          </p:cNvPr>
          <p:cNvSpPr txBox="1"/>
          <p:nvPr/>
        </p:nvSpPr>
        <p:spPr>
          <a:xfrm>
            <a:off x="686172" y="1274114"/>
            <a:ext cx="7588933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1"/>
            <a:r>
              <a:rPr lang="en" dirty="0">
                <a:solidFill>
                  <a:schemeClr val="accent4"/>
                </a:solidFill>
              </a:rPr>
              <a:t>Question: </a:t>
            </a:r>
            <a:r>
              <a:rPr lang="en-US" dirty="0">
                <a:solidFill>
                  <a:schemeClr val="bg1"/>
                </a:solidFill>
              </a:rPr>
              <a:t>What are the top three states with the most purchases? What regions are the top three states from?</a:t>
            </a:r>
          </a:p>
          <a:p>
            <a:pPr marL="457200" lvl="1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E156DE-8A6B-7FE3-2613-2FE3C3D5B3F3}"/>
              </a:ext>
            </a:extLst>
          </p:cNvPr>
          <p:cNvSpPr txBox="1"/>
          <p:nvPr/>
        </p:nvSpPr>
        <p:spPr>
          <a:xfrm>
            <a:off x="686171" y="1761344"/>
            <a:ext cx="758893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1"/>
            <a:r>
              <a:rPr lang="en" dirty="0">
                <a:solidFill>
                  <a:schemeClr val="accent4"/>
                </a:solidFill>
              </a:rPr>
              <a:t>Answer: </a:t>
            </a:r>
            <a:r>
              <a:rPr lang="en-US" dirty="0">
                <a:solidFill>
                  <a:schemeClr val="bg1"/>
                </a:solidFill>
              </a:rPr>
              <a:t>The top three states with the most purchases are California, Idaho and Montana; Only one state is West Coast and the other two are the Rocky Mts. region.</a:t>
            </a:r>
          </a:p>
        </p:txBody>
      </p:sp>
    </p:spTree>
    <p:extLst>
      <p:ext uri="{BB962C8B-B14F-4D97-AF65-F5344CB8AC3E}">
        <p14:creationId xmlns:p14="http://schemas.microsoft.com/office/powerpoint/2010/main" val="27914669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44"/>
          <p:cNvSpPr txBox="1">
            <a:spLocks noGrp="1"/>
          </p:cNvSpPr>
          <p:nvPr>
            <p:ph type="ctrTitle"/>
          </p:nvPr>
        </p:nvSpPr>
        <p:spPr>
          <a:xfrm>
            <a:off x="438072" y="408506"/>
            <a:ext cx="5250354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Top 3 States Purchase Amounts.</a:t>
            </a:r>
            <a:endParaRPr dirty="0"/>
          </a:p>
        </p:txBody>
      </p:sp>
      <p:grpSp>
        <p:nvGrpSpPr>
          <p:cNvPr id="1244" name="Google Shape;1244;p44"/>
          <p:cNvGrpSpPr/>
          <p:nvPr/>
        </p:nvGrpSpPr>
        <p:grpSpPr>
          <a:xfrm>
            <a:off x="4932526" y="4128777"/>
            <a:ext cx="936653" cy="1300131"/>
            <a:chOff x="4882900" y="-64350"/>
            <a:chExt cx="2493750" cy="2922300"/>
          </a:xfrm>
        </p:grpSpPr>
        <p:sp>
          <p:nvSpPr>
            <p:cNvPr id="1245" name="Google Shape;1245;p44"/>
            <p:cNvSpPr/>
            <p:nvPr/>
          </p:nvSpPr>
          <p:spPr>
            <a:xfrm>
              <a:off x="4882900" y="2852675"/>
              <a:ext cx="2493750" cy="5275"/>
            </a:xfrm>
            <a:custGeom>
              <a:avLst/>
              <a:gdLst/>
              <a:ahLst/>
              <a:cxnLst/>
              <a:rect l="l" t="t" r="r" b="b"/>
              <a:pathLst>
                <a:path w="99750" h="211" extrusionOk="0">
                  <a:moveTo>
                    <a:pt x="1" y="1"/>
                  </a:moveTo>
                  <a:lnTo>
                    <a:pt x="1" y="210"/>
                  </a:lnTo>
                  <a:lnTo>
                    <a:pt x="99749" y="210"/>
                  </a:lnTo>
                  <a:lnTo>
                    <a:pt x="99749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44"/>
            <p:cNvSpPr/>
            <p:nvPr/>
          </p:nvSpPr>
          <p:spPr>
            <a:xfrm>
              <a:off x="4987800" y="-64350"/>
              <a:ext cx="1082975" cy="2914922"/>
            </a:xfrm>
            <a:custGeom>
              <a:avLst/>
              <a:gdLst/>
              <a:ahLst/>
              <a:cxnLst/>
              <a:rect l="l" t="t" r="r" b="b"/>
              <a:pathLst>
                <a:path w="43319" h="94995" extrusionOk="0">
                  <a:moveTo>
                    <a:pt x="0" y="1"/>
                  </a:moveTo>
                  <a:lnTo>
                    <a:pt x="0" y="30716"/>
                  </a:lnTo>
                  <a:lnTo>
                    <a:pt x="43127" y="30716"/>
                  </a:lnTo>
                  <a:lnTo>
                    <a:pt x="43127" y="94994"/>
                  </a:lnTo>
                  <a:lnTo>
                    <a:pt x="43319" y="94994"/>
                  </a:lnTo>
                  <a:lnTo>
                    <a:pt x="43319" y="30523"/>
                  </a:lnTo>
                  <a:lnTo>
                    <a:pt x="210" y="30523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44"/>
            <p:cNvSpPr/>
            <p:nvPr/>
          </p:nvSpPr>
          <p:spPr>
            <a:xfrm>
              <a:off x="6127150" y="2700150"/>
              <a:ext cx="105350" cy="107100"/>
            </a:xfrm>
            <a:custGeom>
              <a:avLst/>
              <a:gdLst/>
              <a:ahLst/>
              <a:cxnLst/>
              <a:rect l="l" t="t" r="r" b="b"/>
              <a:pathLst>
                <a:path w="4214" h="4284" extrusionOk="0">
                  <a:moveTo>
                    <a:pt x="0" y="1"/>
                  </a:moveTo>
                  <a:lnTo>
                    <a:pt x="0" y="4284"/>
                  </a:lnTo>
                  <a:lnTo>
                    <a:pt x="4213" y="4284"/>
                  </a:lnTo>
                  <a:lnTo>
                    <a:pt x="4213" y="4074"/>
                  </a:lnTo>
                  <a:lnTo>
                    <a:pt x="210" y="4074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44"/>
            <p:cNvSpPr/>
            <p:nvPr/>
          </p:nvSpPr>
          <p:spPr>
            <a:xfrm>
              <a:off x="5950575" y="939175"/>
              <a:ext cx="76075" cy="78250"/>
            </a:xfrm>
            <a:custGeom>
              <a:avLst/>
              <a:gdLst/>
              <a:ahLst/>
              <a:cxnLst/>
              <a:rect l="l" t="t" r="r" b="b"/>
              <a:pathLst>
                <a:path w="3043" h="3130" extrusionOk="0">
                  <a:moveTo>
                    <a:pt x="1" y="0"/>
                  </a:moveTo>
                  <a:lnTo>
                    <a:pt x="1" y="210"/>
                  </a:lnTo>
                  <a:lnTo>
                    <a:pt x="2833" y="210"/>
                  </a:lnTo>
                  <a:lnTo>
                    <a:pt x="2833" y="3130"/>
                  </a:lnTo>
                  <a:lnTo>
                    <a:pt x="3042" y="3130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44"/>
            <p:cNvSpPr/>
            <p:nvPr/>
          </p:nvSpPr>
          <p:spPr>
            <a:xfrm>
              <a:off x="5032375" y="744525"/>
              <a:ext cx="77800" cy="78250"/>
            </a:xfrm>
            <a:custGeom>
              <a:avLst/>
              <a:gdLst/>
              <a:ahLst/>
              <a:cxnLst/>
              <a:rect l="l" t="t" r="r" b="b"/>
              <a:pathLst>
                <a:path w="3112" h="3130" extrusionOk="0">
                  <a:moveTo>
                    <a:pt x="0" y="1"/>
                  </a:moveTo>
                  <a:lnTo>
                    <a:pt x="0" y="3130"/>
                  </a:lnTo>
                  <a:lnTo>
                    <a:pt x="3112" y="3130"/>
                  </a:lnTo>
                  <a:lnTo>
                    <a:pt x="3112" y="2920"/>
                  </a:lnTo>
                  <a:lnTo>
                    <a:pt x="193" y="2920"/>
                  </a:lnTo>
                  <a:lnTo>
                    <a:pt x="193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" name="Picture 4" descr="A pie chart with the states in the middle&#10;&#10;Description automatically generated">
            <a:extLst>
              <a:ext uri="{FF2B5EF4-FFF2-40B4-BE49-F238E27FC236}">
                <a16:creationId xmlns:a16="http://schemas.microsoft.com/office/drawing/2014/main" id="{0EA9A928-D512-033E-CB3F-20E09457CC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4200" y="1007811"/>
            <a:ext cx="5068777" cy="3819445"/>
          </a:xfrm>
          <a:prstGeom prst="rect">
            <a:avLst/>
          </a:prstGeom>
        </p:spPr>
      </p:pic>
      <p:pic>
        <p:nvPicPr>
          <p:cNvPr id="7" name="Picture 6" descr="A graph of a number of states&#10;&#10;Description automatically generated">
            <a:extLst>
              <a:ext uri="{FF2B5EF4-FFF2-40B4-BE49-F238E27FC236}">
                <a16:creationId xmlns:a16="http://schemas.microsoft.com/office/drawing/2014/main" id="{CC82F903-BD26-1619-BCB6-70F7CA6BF80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010159"/>
            <a:ext cx="5092592" cy="381944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778A670-E7BC-6078-6FA2-D16B6138B578}"/>
              </a:ext>
            </a:extLst>
          </p:cNvPr>
          <p:cNvSpPr txBox="1"/>
          <p:nvPr/>
        </p:nvSpPr>
        <p:spPr>
          <a:xfrm>
            <a:off x="926092" y="2763644"/>
            <a:ext cx="4413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96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173199-3C37-A48D-E434-F3D151922546}"/>
              </a:ext>
            </a:extLst>
          </p:cNvPr>
          <p:cNvSpPr txBox="1"/>
          <p:nvPr/>
        </p:nvSpPr>
        <p:spPr>
          <a:xfrm>
            <a:off x="2439486" y="2763644"/>
            <a:ext cx="4413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22F6673-670F-623A-0A09-07DDF41DA4BA}"/>
              </a:ext>
            </a:extLst>
          </p:cNvPr>
          <p:cNvSpPr txBox="1"/>
          <p:nvPr/>
        </p:nvSpPr>
        <p:spPr>
          <a:xfrm>
            <a:off x="3887440" y="2763643"/>
            <a:ext cx="4413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93</a:t>
            </a:r>
          </a:p>
        </p:txBody>
      </p:sp>
    </p:spTree>
    <p:extLst>
      <p:ext uri="{BB962C8B-B14F-4D97-AF65-F5344CB8AC3E}">
        <p14:creationId xmlns:p14="http://schemas.microsoft.com/office/powerpoint/2010/main" val="26396145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44"/>
          <p:cNvSpPr txBox="1">
            <a:spLocks noGrp="1"/>
          </p:cNvSpPr>
          <p:nvPr>
            <p:ph type="ctrTitle"/>
          </p:nvPr>
        </p:nvSpPr>
        <p:spPr>
          <a:xfrm>
            <a:off x="169131" y="533442"/>
            <a:ext cx="828638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Statistical Analysis: Comparison Between Highest Purchased Item in Montana and Kansas</a:t>
            </a:r>
            <a:endParaRPr dirty="0"/>
          </a:p>
        </p:txBody>
      </p:sp>
      <p:grpSp>
        <p:nvGrpSpPr>
          <p:cNvPr id="1244" name="Google Shape;1244;p44"/>
          <p:cNvGrpSpPr/>
          <p:nvPr/>
        </p:nvGrpSpPr>
        <p:grpSpPr>
          <a:xfrm>
            <a:off x="4932526" y="4128777"/>
            <a:ext cx="936653" cy="1300131"/>
            <a:chOff x="4882900" y="-64350"/>
            <a:chExt cx="2493750" cy="2922300"/>
          </a:xfrm>
        </p:grpSpPr>
        <p:sp>
          <p:nvSpPr>
            <p:cNvPr id="1245" name="Google Shape;1245;p44"/>
            <p:cNvSpPr/>
            <p:nvPr/>
          </p:nvSpPr>
          <p:spPr>
            <a:xfrm>
              <a:off x="4882900" y="2852675"/>
              <a:ext cx="2493750" cy="5275"/>
            </a:xfrm>
            <a:custGeom>
              <a:avLst/>
              <a:gdLst/>
              <a:ahLst/>
              <a:cxnLst/>
              <a:rect l="l" t="t" r="r" b="b"/>
              <a:pathLst>
                <a:path w="99750" h="211" extrusionOk="0">
                  <a:moveTo>
                    <a:pt x="1" y="1"/>
                  </a:moveTo>
                  <a:lnTo>
                    <a:pt x="1" y="210"/>
                  </a:lnTo>
                  <a:lnTo>
                    <a:pt x="99749" y="210"/>
                  </a:lnTo>
                  <a:lnTo>
                    <a:pt x="99749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44"/>
            <p:cNvSpPr/>
            <p:nvPr/>
          </p:nvSpPr>
          <p:spPr>
            <a:xfrm>
              <a:off x="4987800" y="-64350"/>
              <a:ext cx="1082975" cy="2914922"/>
            </a:xfrm>
            <a:custGeom>
              <a:avLst/>
              <a:gdLst/>
              <a:ahLst/>
              <a:cxnLst/>
              <a:rect l="l" t="t" r="r" b="b"/>
              <a:pathLst>
                <a:path w="43319" h="94995" extrusionOk="0">
                  <a:moveTo>
                    <a:pt x="0" y="1"/>
                  </a:moveTo>
                  <a:lnTo>
                    <a:pt x="0" y="30716"/>
                  </a:lnTo>
                  <a:lnTo>
                    <a:pt x="43127" y="30716"/>
                  </a:lnTo>
                  <a:lnTo>
                    <a:pt x="43127" y="94994"/>
                  </a:lnTo>
                  <a:lnTo>
                    <a:pt x="43319" y="94994"/>
                  </a:lnTo>
                  <a:lnTo>
                    <a:pt x="43319" y="30523"/>
                  </a:lnTo>
                  <a:lnTo>
                    <a:pt x="210" y="30523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44"/>
            <p:cNvSpPr/>
            <p:nvPr/>
          </p:nvSpPr>
          <p:spPr>
            <a:xfrm>
              <a:off x="6127150" y="2700150"/>
              <a:ext cx="105350" cy="107100"/>
            </a:xfrm>
            <a:custGeom>
              <a:avLst/>
              <a:gdLst/>
              <a:ahLst/>
              <a:cxnLst/>
              <a:rect l="l" t="t" r="r" b="b"/>
              <a:pathLst>
                <a:path w="4214" h="4284" extrusionOk="0">
                  <a:moveTo>
                    <a:pt x="0" y="1"/>
                  </a:moveTo>
                  <a:lnTo>
                    <a:pt x="0" y="4284"/>
                  </a:lnTo>
                  <a:lnTo>
                    <a:pt x="4213" y="4284"/>
                  </a:lnTo>
                  <a:lnTo>
                    <a:pt x="4213" y="4074"/>
                  </a:lnTo>
                  <a:lnTo>
                    <a:pt x="210" y="4074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44"/>
            <p:cNvSpPr/>
            <p:nvPr/>
          </p:nvSpPr>
          <p:spPr>
            <a:xfrm>
              <a:off x="5950575" y="939175"/>
              <a:ext cx="76075" cy="78250"/>
            </a:xfrm>
            <a:custGeom>
              <a:avLst/>
              <a:gdLst/>
              <a:ahLst/>
              <a:cxnLst/>
              <a:rect l="l" t="t" r="r" b="b"/>
              <a:pathLst>
                <a:path w="3043" h="3130" extrusionOk="0">
                  <a:moveTo>
                    <a:pt x="1" y="0"/>
                  </a:moveTo>
                  <a:lnTo>
                    <a:pt x="1" y="210"/>
                  </a:lnTo>
                  <a:lnTo>
                    <a:pt x="2833" y="210"/>
                  </a:lnTo>
                  <a:lnTo>
                    <a:pt x="2833" y="3130"/>
                  </a:lnTo>
                  <a:lnTo>
                    <a:pt x="3042" y="3130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44"/>
            <p:cNvSpPr/>
            <p:nvPr/>
          </p:nvSpPr>
          <p:spPr>
            <a:xfrm>
              <a:off x="5032375" y="744525"/>
              <a:ext cx="77800" cy="78250"/>
            </a:xfrm>
            <a:custGeom>
              <a:avLst/>
              <a:gdLst/>
              <a:ahLst/>
              <a:cxnLst/>
              <a:rect l="l" t="t" r="r" b="b"/>
              <a:pathLst>
                <a:path w="3112" h="3130" extrusionOk="0">
                  <a:moveTo>
                    <a:pt x="0" y="1"/>
                  </a:moveTo>
                  <a:lnTo>
                    <a:pt x="0" y="3130"/>
                  </a:lnTo>
                  <a:lnTo>
                    <a:pt x="3112" y="3130"/>
                  </a:lnTo>
                  <a:lnTo>
                    <a:pt x="3112" y="2920"/>
                  </a:lnTo>
                  <a:lnTo>
                    <a:pt x="193" y="2920"/>
                  </a:lnTo>
                  <a:lnTo>
                    <a:pt x="193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 descr="A graph of a person standing in a coat&#10;&#10;Description automatically generated with medium confidence">
            <a:extLst>
              <a:ext uri="{FF2B5EF4-FFF2-40B4-BE49-F238E27FC236}">
                <a16:creationId xmlns:a16="http://schemas.microsoft.com/office/drawing/2014/main" id="{B91E7DFF-0C64-8B24-771C-2107725FE9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42917"/>
            <a:ext cx="4998378" cy="3748783"/>
          </a:xfrm>
          <a:prstGeom prst="rect">
            <a:avLst/>
          </a:prstGeom>
        </p:spPr>
      </p:pic>
      <p:pic>
        <p:nvPicPr>
          <p:cNvPr id="6" name="Picture 5" descr="A graph of a number of sandals&#10;&#10;Description automatically generated">
            <a:extLst>
              <a:ext uri="{FF2B5EF4-FFF2-40B4-BE49-F238E27FC236}">
                <a16:creationId xmlns:a16="http://schemas.microsoft.com/office/drawing/2014/main" id="{A149893E-6075-F5EB-67D0-9511595C01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133986"/>
            <a:ext cx="4974564" cy="3748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547987"/>
      </p:ext>
    </p:extLst>
  </p:cSld>
  <p:clrMapOvr>
    <a:masterClrMapping/>
  </p:clrMapOvr>
</p:sld>
</file>

<file path=ppt/theme/theme1.xml><?xml version="1.0" encoding="utf-8"?>
<a:theme xmlns:a="http://schemas.openxmlformats.org/drawingml/2006/main" name="Data Science Consulting by Slidesgo">
  <a:themeElements>
    <a:clrScheme name="Simple Light">
      <a:dk1>
        <a:srgbClr val="1A5E8F"/>
      </a:dk1>
      <a:lt1>
        <a:srgbClr val="FFFFFF"/>
      </a:lt1>
      <a:dk2>
        <a:srgbClr val="002845"/>
      </a:dk2>
      <a:lt2>
        <a:srgbClr val="FFD6E1"/>
      </a:lt2>
      <a:accent1>
        <a:srgbClr val="E898AC"/>
      </a:accent1>
      <a:accent2>
        <a:srgbClr val="00CFCC"/>
      </a:accent2>
      <a:accent3>
        <a:srgbClr val="FF9973"/>
      </a:accent3>
      <a:accent4>
        <a:srgbClr val="F64975"/>
      </a:accent4>
      <a:accent5>
        <a:srgbClr val="5EFFFD"/>
      </a:accent5>
      <a:accent6>
        <a:srgbClr val="FC723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1466</TotalTime>
  <Words>889</Words>
  <Application>Microsoft Office PowerPoint</Application>
  <PresentationFormat>On-screen Show (16:9)</PresentationFormat>
  <Paragraphs>84</Paragraphs>
  <Slides>13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Share Tech</vt:lpstr>
      <vt:lpstr>Nunito Light</vt:lpstr>
      <vt:lpstr>Consolas</vt:lpstr>
      <vt:lpstr>Arial</vt:lpstr>
      <vt:lpstr>Calibri</vt:lpstr>
      <vt:lpstr>Maven Pro</vt:lpstr>
      <vt:lpstr>Data Science Consulting by Slidesgo</vt:lpstr>
      <vt:lpstr>SHOPPING BEHAVIORS</vt:lpstr>
      <vt:lpstr>Consumer Behavior and Shopping Habits Data Set</vt:lpstr>
      <vt:lpstr>Shopping behaviors can be explained by age, gender, location, seasons, and purchasing frequencies</vt:lpstr>
      <vt:lpstr>Hypothesis and T-Test Results</vt:lpstr>
      <vt:lpstr>Purchases Over or Under $50</vt:lpstr>
      <vt:lpstr>Purchases Over or Under $50 and Shipping Types</vt:lpstr>
      <vt:lpstr>Hypothesis and T-Test Results</vt:lpstr>
      <vt:lpstr>Top 3 States Purchase Amounts.</vt:lpstr>
      <vt:lpstr>Statistical Analysis: Comparison Between Highest Purchased Item in Montana and Kansas</vt:lpstr>
      <vt:lpstr>Hypothesis and T-Test results</vt:lpstr>
      <vt:lpstr> </vt:lpstr>
      <vt:lpstr>Statistical Analysis: Contrast between Northern highest  and Southern highest 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SHOPPING BEHAVIORS</dc:title>
  <cp:lastModifiedBy>bre jyles</cp:lastModifiedBy>
  <cp:revision>6</cp:revision>
  <dcterms:modified xsi:type="dcterms:W3CDTF">2023-11-12T03:27:29Z</dcterms:modified>
</cp:coreProperties>
</file>